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88" r:id="rId4"/>
    <p:sldId id="284" r:id="rId5"/>
    <p:sldId id="286" r:id="rId6"/>
    <p:sldId id="289" r:id="rId7"/>
    <p:sldId id="276" r:id="rId8"/>
    <p:sldId id="299" r:id="rId9"/>
    <p:sldId id="273" r:id="rId10"/>
    <p:sldId id="279" r:id="rId11"/>
    <p:sldId id="295" r:id="rId12"/>
    <p:sldId id="271" r:id="rId13"/>
    <p:sldId id="297" r:id="rId14"/>
    <p:sldId id="296" r:id="rId15"/>
    <p:sldId id="268" r:id="rId16"/>
    <p:sldId id="269" r:id="rId17"/>
    <p:sldId id="270" r:id="rId18"/>
    <p:sldId id="282" r:id="rId19"/>
    <p:sldId id="275" r:id="rId20"/>
    <p:sldId id="281" r:id="rId21"/>
    <p:sldId id="293" r:id="rId22"/>
    <p:sldId id="259" r:id="rId23"/>
    <p:sldId id="290" r:id="rId24"/>
    <p:sldId id="291" r:id="rId25"/>
    <p:sldId id="280" r:id="rId26"/>
    <p:sldId id="257" r:id="rId27"/>
    <p:sldId id="274" r:id="rId28"/>
    <p:sldId id="300" r:id="rId29"/>
    <p:sldId id="277" r:id="rId30"/>
    <p:sldId id="287" r:id="rId31"/>
    <p:sldId id="263" r:id="rId32"/>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C79"/>
    <a:srgbClr val="D4FC22"/>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52"/>
    <p:restoredTop sz="94173" autoAdjust="0"/>
  </p:normalViewPr>
  <p:slideViewPr>
    <p:cSldViewPr snapToGrid="0" snapToObjects="1">
      <p:cViewPr varScale="1">
        <p:scale>
          <a:sx n="103" d="100"/>
          <a:sy n="103" d="100"/>
        </p:scale>
        <p:origin x="3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79988-EB97-BB4F-A1A5-9C7162E2F21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ED67718-14F3-8A4C-9F66-3DB23C00BF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05CD9BA-5FAF-BB4F-B8D4-4F0AC0D77D54}"/>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5" name="Fußzeilenplatzhalter 4">
            <a:extLst>
              <a:ext uri="{FF2B5EF4-FFF2-40B4-BE49-F238E27FC236}">
                <a16:creationId xmlns:a16="http://schemas.microsoft.com/office/drawing/2014/main" id="{B62FB80A-15CB-804D-8540-AD75CE687F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51C60A-CD5A-0C44-A509-27D4475E930D}"/>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187206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3E81E-8617-B34E-A403-B98AC8A48A7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A0B1FC0-639E-9F4B-9765-1EB29B077F4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3EA6EFB-7B9F-184A-98FE-643CDABDA902}"/>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5" name="Fußzeilenplatzhalter 4">
            <a:extLst>
              <a:ext uri="{FF2B5EF4-FFF2-40B4-BE49-F238E27FC236}">
                <a16:creationId xmlns:a16="http://schemas.microsoft.com/office/drawing/2014/main" id="{E67C3033-9D11-8A49-9C4B-5EA58C5520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843692C-B43D-2247-9E1D-E27E8A7D9F8C}"/>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287823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8D42FEA-485C-7246-B4B9-4E88EAEBFF9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081DFD6-58C4-884E-B7DB-E9DFFAAB98F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9FBF8B-2C7E-AF47-8CDB-A9F2053DE565}"/>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5" name="Fußzeilenplatzhalter 4">
            <a:extLst>
              <a:ext uri="{FF2B5EF4-FFF2-40B4-BE49-F238E27FC236}">
                <a16:creationId xmlns:a16="http://schemas.microsoft.com/office/drawing/2014/main" id="{58511993-5DF4-E248-A26C-E771208ABD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2EF26A-2B8E-8647-BFAE-B40FE1CEB3C5}"/>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402794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43043-1F8D-0C4E-B73F-9BF2912F3C3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AEFE02C-72FD-3E41-8F77-A51C947F9AE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971D6A-D403-9C4E-881E-88588CFCAF38}"/>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5" name="Fußzeilenplatzhalter 4">
            <a:extLst>
              <a:ext uri="{FF2B5EF4-FFF2-40B4-BE49-F238E27FC236}">
                <a16:creationId xmlns:a16="http://schemas.microsoft.com/office/drawing/2014/main" id="{957FD764-2346-6C43-85EE-A320B578C1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B36788-42F1-5149-AAF2-6D737155F220}"/>
              </a:ext>
            </a:extLst>
          </p:cNvPr>
          <p:cNvSpPr>
            <a:spLocks noGrp="1"/>
          </p:cNvSpPr>
          <p:nvPr>
            <p:ph type="sldNum" sz="quarter" idx="12"/>
          </p:nvPr>
        </p:nvSpPr>
        <p:spPr/>
        <p:txBody>
          <a:bodyPr/>
          <a:lstStyle/>
          <a:p>
            <a:fld id="{AA4EEF52-9EF0-A742-83AA-87A96F3AD8DB}" type="slidenum">
              <a:rPr lang="de-DE" smtClean="0"/>
              <a:t>‹#›</a:t>
            </a:fld>
            <a:endParaRPr lang="de-DE"/>
          </a:p>
        </p:txBody>
      </p:sp>
      <p:pic>
        <p:nvPicPr>
          <p:cNvPr id="10" name="Grafik 9">
            <a:extLst>
              <a:ext uri="{FF2B5EF4-FFF2-40B4-BE49-F238E27FC236}">
                <a16:creationId xmlns:a16="http://schemas.microsoft.com/office/drawing/2014/main" id="{89EDC617-A306-364B-A616-0BCA4BBE8A93}"/>
              </a:ext>
            </a:extLst>
          </p:cNvPr>
          <p:cNvPicPr>
            <a:picLocks noChangeAspect="1"/>
          </p:cNvPicPr>
          <p:nvPr userDrawn="1"/>
        </p:nvPicPr>
        <p:blipFill>
          <a:blip r:embed="rId2"/>
          <a:stretch>
            <a:fillRect/>
          </a:stretch>
        </p:blipFill>
        <p:spPr>
          <a:xfrm>
            <a:off x="9253541" y="360362"/>
            <a:ext cx="2647070" cy="750888"/>
          </a:xfrm>
          <a:prstGeom prst="rect">
            <a:avLst/>
          </a:prstGeom>
        </p:spPr>
      </p:pic>
    </p:spTree>
    <p:extLst>
      <p:ext uri="{BB962C8B-B14F-4D97-AF65-F5344CB8AC3E}">
        <p14:creationId xmlns:p14="http://schemas.microsoft.com/office/powerpoint/2010/main" val="345340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25B5B-FCBD-7C4B-94DF-24B1E7B30FE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96A8859-0B50-0445-9A06-0439556B3A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6DDD70B-90AB-C244-9B54-BC71666BBAC3}"/>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5" name="Fußzeilenplatzhalter 4">
            <a:extLst>
              <a:ext uri="{FF2B5EF4-FFF2-40B4-BE49-F238E27FC236}">
                <a16:creationId xmlns:a16="http://schemas.microsoft.com/office/drawing/2014/main" id="{F869AEDC-DF89-4743-9314-127B6BC109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BB8AE6D-E634-7745-B4DB-A7FDC88B08BF}"/>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149883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62C99-0FF9-484A-91A1-9CD98501349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155DF2A-EAAB-6A49-9B36-ECE7097914B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C962E09-1B0D-D544-BA75-4850ABFA202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061E0D4-E334-4F44-9618-75765BDE089D}"/>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6" name="Fußzeilenplatzhalter 5">
            <a:extLst>
              <a:ext uri="{FF2B5EF4-FFF2-40B4-BE49-F238E27FC236}">
                <a16:creationId xmlns:a16="http://schemas.microsoft.com/office/drawing/2014/main" id="{0721D578-EDA6-E045-8F9E-0A10D5EA6AC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B88BD9A-6179-4740-AE15-FA3E862023EE}"/>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158469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4D2F4-BD86-A64E-9CB4-3AE2352BD52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EE4117E-A546-DE43-9F9F-732DEF6B01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0A900E7-B41E-FA40-B291-514E1BD87BE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59415D5-B6BD-E543-9AED-E3A7D602A1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F45856B-AEED-F643-AE18-87BFE7D05F3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E80B43B-DB1B-4E42-A5BB-F434F253BF3E}"/>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8" name="Fußzeilenplatzhalter 7">
            <a:extLst>
              <a:ext uri="{FF2B5EF4-FFF2-40B4-BE49-F238E27FC236}">
                <a16:creationId xmlns:a16="http://schemas.microsoft.com/office/drawing/2014/main" id="{7EC638F1-6EDF-7F4A-A19A-0CD8A02C228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03EFBEF-4E37-E246-A8DD-2E1C88552A2D}"/>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1678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9398E-C722-674E-B248-87E7042DFA6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BC0F03B-1B4C-434E-889B-19A35F2C6DAD}"/>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4" name="Fußzeilenplatzhalter 3">
            <a:extLst>
              <a:ext uri="{FF2B5EF4-FFF2-40B4-BE49-F238E27FC236}">
                <a16:creationId xmlns:a16="http://schemas.microsoft.com/office/drawing/2014/main" id="{AC1AB108-F6E5-264A-BEFC-35EC100F770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5B40AB3-44A8-CD4C-9D59-BA09E373BE13}"/>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266862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485AB2F-CFE8-C845-81F4-E82E4F1A2FAD}"/>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3" name="Fußzeilenplatzhalter 2">
            <a:extLst>
              <a:ext uri="{FF2B5EF4-FFF2-40B4-BE49-F238E27FC236}">
                <a16:creationId xmlns:a16="http://schemas.microsoft.com/office/drawing/2014/main" id="{CD9B4321-8095-B24A-BE60-0F910E75D06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52E1E13-8FC4-F54E-BA67-DDCE5F5175B1}"/>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332524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2020B-0C78-EC45-A3E8-6F5AE74D52A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E960913-AE3B-AF47-85E1-639659604C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F1F90E3-9FDC-E64E-B06C-AD53B5991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409075-3AFD-D74B-958F-26175CA50516}"/>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6" name="Fußzeilenplatzhalter 5">
            <a:extLst>
              <a:ext uri="{FF2B5EF4-FFF2-40B4-BE49-F238E27FC236}">
                <a16:creationId xmlns:a16="http://schemas.microsoft.com/office/drawing/2014/main" id="{3A007407-70DC-EE4F-9244-20B1E6CE019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C4DEDF6-DA21-234D-AA08-AF59B0136D8F}"/>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77422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9C3A4-18E2-E246-BA4B-33880538942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315EFF3-0895-6746-A91B-FF6842D83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2B6840D-9752-8440-A1DF-C03970832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48ADA0D-B19A-7B4F-A30F-CD8FF0B5C25F}"/>
              </a:ext>
            </a:extLst>
          </p:cNvPr>
          <p:cNvSpPr>
            <a:spLocks noGrp="1"/>
          </p:cNvSpPr>
          <p:nvPr>
            <p:ph type="dt" sz="half" idx="10"/>
          </p:nvPr>
        </p:nvSpPr>
        <p:spPr/>
        <p:txBody>
          <a:bodyPr/>
          <a:lstStyle/>
          <a:p>
            <a:fld id="{C64F9C25-5B3A-CD47-AB7A-B60F10C11CA1}" type="datetimeFigureOut">
              <a:rPr lang="de-DE" smtClean="0"/>
              <a:t>10.01.25</a:t>
            </a:fld>
            <a:endParaRPr lang="de-DE"/>
          </a:p>
        </p:txBody>
      </p:sp>
      <p:sp>
        <p:nvSpPr>
          <p:cNvPr id="6" name="Fußzeilenplatzhalter 5">
            <a:extLst>
              <a:ext uri="{FF2B5EF4-FFF2-40B4-BE49-F238E27FC236}">
                <a16:creationId xmlns:a16="http://schemas.microsoft.com/office/drawing/2014/main" id="{660A784A-9F9E-D74F-8299-5D04D74EC77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3E64B2E-6DB7-AD48-93CC-EDDD261E77D0}"/>
              </a:ext>
            </a:extLst>
          </p:cNvPr>
          <p:cNvSpPr>
            <a:spLocks noGrp="1"/>
          </p:cNvSpPr>
          <p:nvPr>
            <p:ph type="sldNum" sz="quarter" idx="12"/>
          </p:nvPr>
        </p:nvSpPr>
        <p:spPr/>
        <p:txBody>
          <a:bodyPr/>
          <a:lstStyle/>
          <a:p>
            <a:fld id="{AA4EEF52-9EF0-A742-83AA-87A96F3AD8DB}" type="slidenum">
              <a:rPr lang="de-DE" smtClean="0"/>
              <a:t>‹#›</a:t>
            </a:fld>
            <a:endParaRPr lang="de-DE"/>
          </a:p>
        </p:txBody>
      </p:sp>
    </p:spTree>
    <p:extLst>
      <p:ext uri="{BB962C8B-B14F-4D97-AF65-F5344CB8AC3E}">
        <p14:creationId xmlns:p14="http://schemas.microsoft.com/office/powerpoint/2010/main" val="56375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0ACE02A-9DF7-2A42-AE54-5B63F9B32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79D6E1D-5790-794C-BC74-D39957E32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095817-FD3A-094C-8851-29C5B244CC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F9C25-5B3A-CD47-AB7A-B60F10C11CA1}" type="datetimeFigureOut">
              <a:rPr lang="de-DE" smtClean="0"/>
              <a:t>10.01.25</a:t>
            </a:fld>
            <a:endParaRPr lang="de-DE"/>
          </a:p>
        </p:txBody>
      </p:sp>
      <p:sp>
        <p:nvSpPr>
          <p:cNvPr id="5" name="Fußzeilenplatzhalter 4">
            <a:extLst>
              <a:ext uri="{FF2B5EF4-FFF2-40B4-BE49-F238E27FC236}">
                <a16:creationId xmlns:a16="http://schemas.microsoft.com/office/drawing/2014/main" id="{BC6FFCD7-A374-2146-9B91-8D0C04F09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E3D539-6C82-0B46-A588-612E8D0B7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EF52-9EF0-A742-83AA-87A96F3AD8DB}" type="slidenum">
              <a:rPr lang="de-DE" smtClean="0"/>
              <a:t>‹#›</a:t>
            </a:fld>
            <a:endParaRPr lang="de-DE"/>
          </a:p>
        </p:txBody>
      </p:sp>
    </p:spTree>
    <p:extLst>
      <p:ext uri="{BB962C8B-B14F-4D97-AF65-F5344CB8AC3E}">
        <p14:creationId xmlns:p14="http://schemas.microsoft.com/office/powerpoint/2010/main" val="262809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ahuja@ktyoga.ch" TargetMode="External"/><Relationship Id="rId2" Type="http://schemas.openxmlformats.org/officeDocument/2006/relationships/hyperlink" Target="mailto:(c.garati@ktyoga.c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komplement&#228;r-therapie.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EDBF13D-2101-7A42-ABB6-F96FE7A7C338}"/>
              </a:ext>
            </a:extLst>
          </p:cNvPr>
          <p:cNvPicPr>
            <a:picLocks noChangeAspect="1"/>
          </p:cNvPicPr>
          <p:nvPr/>
        </p:nvPicPr>
        <p:blipFill>
          <a:blip r:embed="rId2"/>
          <a:stretch>
            <a:fillRect/>
          </a:stretch>
        </p:blipFill>
        <p:spPr>
          <a:xfrm>
            <a:off x="-300830" y="-38098"/>
            <a:ext cx="12793660" cy="12911393"/>
          </a:xfrm>
          <a:prstGeom prst="rect">
            <a:avLst/>
          </a:prstGeom>
        </p:spPr>
      </p:pic>
      <p:pic>
        <p:nvPicPr>
          <p:cNvPr id="4" name="Grafik 3">
            <a:extLst>
              <a:ext uri="{FF2B5EF4-FFF2-40B4-BE49-F238E27FC236}">
                <a16:creationId xmlns:a16="http://schemas.microsoft.com/office/drawing/2014/main" id="{8E9A86B4-8533-EF4A-989B-5324F0534463}"/>
              </a:ext>
            </a:extLst>
          </p:cNvPr>
          <p:cNvPicPr>
            <a:picLocks noChangeAspect="1"/>
          </p:cNvPicPr>
          <p:nvPr/>
        </p:nvPicPr>
        <p:blipFill>
          <a:blip r:embed="rId3"/>
          <a:stretch>
            <a:fillRect/>
          </a:stretch>
        </p:blipFill>
        <p:spPr>
          <a:xfrm>
            <a:off x="7546975" y="5198395"/>
            <a:ext cx="4432300" cy="1257300"/>
          </a:xfrm>
          <a:prstGeom prst="rect">
            <a:avLst/>
          </a:prstGeom>
        </p:spPr>
      </p:pic>
      <p:sp>
        <p:nvSpPr>
          <p:cNvPr id="2" name="Titel 1">
            <a:extLst>
              <a:ext uri="{FF2B5EF4-FFF2-40B4-BE49-F238E27FC236}">
                <a16:creationId xmlns:a16="http://schemas.microsoft.com/office/drawing/2014/main" id="{3AA6383E-6A33-8E44-9097-AFE2EDF73941}"/>
              </a:ext>
            </a:extLst>
          </p:cNvPr>
          <p:cNvSpPr>
            <a:spLocks noGrp="1"/>
          </p:cNvSpPr>
          <p:nvPr>
            <p:ph type="ctrTitle"/>
          </p:nvPr>
        </p:nvSpPr>
        <p:spPr>
          <a:xfrm>
            <a:off x="241729" y="2388974"/>
            <a:ext cx="11490902" cy="2526432"/>
          </a:xfrm>
          <a:solidFill>
            <a:schemeClr val="bg1"/>
          </a:solidFill>
        </p:spPr>
        <p:txBody>
          <a:bodyPr>
            <a:normAutofit fontScale="90000"/>
          </a:bodyPr>
          <a:lstStyle/>
          <a:p>
            <a:pPr algn="l"/>
            <a:br>
              <a:rPr lang="de-DE" sz="3200" b="1" dirty="0"/>
            </a:br>
            <a:br>
              <a:rPr lang="de-DE" sz="3200" b="1" dirty="0"/>
            </a:br>
            <a:br>
              <a:rPr lang="de-DE" sz="3200" b="1" dirty="0"/>
            </a:br>
            <a:r>
              <a:rPr lang="de-DE" sz="3200" b="1" dirty="0"/>
              <a:t>Präsentation</a:t>
            </a:r>
            <a:br>
              <a:rPr lang="de-DE" sz="3200" b="1" dirty="0"/>
            </a:br>
            <a:r>
              <a:rPr lang="de-DE" sz="4400" b="1" dirty="0"/>
              <a:t>Komplementärtherapie Methode Yoga Therapie – </a:t>
            </a:r>
            <a:br>
              <a:rPr lang="de-DE" sz="4400" b="1" dirty="0"/>
            </a:br>
            <a:r>
              <a:rPr lang="de-DE" sz="4400" b="1" dirty="0"/>
              <a:t>(KT Yoga Therapie)</a:t>
            </a:r>
            <a:br>
              <a:rPr lang="de-DE" sz="3200" b="1" dirty="0"/>
            </a:br>
            <a:br>
              <a:rPr lang="de-DE" sz="3200" dirty="0"/>
            </a:br>
            <a:r>
              <a:rPr lang="de-DE" sz="2800" dirty="0"/>
              <a:t>Dezember 2024 / C. Garati</a:t>
            </a:r>
            <a:endParaRPr lang="de-DE" sz="4400" dirty="0"/>
          </a:p>
        </p:txBody>
      </p:sp>
    </p:spTree>
    <p:extLst>
      <p:ext uri="{BB962C8B-B14F-4D97-AF65-F5344CB8AC3E}">
        <p14:creationId xmlns:p14="http://schemas.microsoft.com/office/powerpoint/2010/main" val="282839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Berufsbild KT Yoga Therapie</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Autofit/>
          </a:bodyPr>
          <a:lstStyle/>
          <a:p>
            <a:pPr>
              <a:lnSpc>
                <a:spcPct val="120000"/>
              </a:lnSpc>
            </a:pPr>
            <a:r>
              <a:rPr lang="de-DE" sz="2400" dirty="0"/>
              <a:t>Seit </a:t>
            </a:r>
            <a:r>
              <a:rPr lang="de-DE" sz="2400" b="1" dirty="0"/>
              <a:t>2016 </a:t>
            </a:r>
            <a:r>
              <a:rPr lang="de-DE" sz="2400" dirty="0"/>
              <a:t>anerkannter Beruf mit Branchenzertifikat und Eidg. Diplom (als Folge der Volksinitiative „Ja zur Komplementärmedizin“ - 2009)</a:t>
            </a:r>
          </a:p>
          <a:p>
            <a:pPr>
              <a:lnSpc>
                <a:spcPct val="120000"/>
              </a:lnSpc>
            </a:pPr>
            <a:r>
              <a:rPr lang="de-DE" sz="2400" dirty="0"/>
              <a:t>Eine von 22 vom Bund und vom EMR (Zusatzversicherungen) anerkannten komplementärtherapeutischen Methoden (vgl. Shiatsu, </a:t>
            </a:r>
            <a:r>
              <a:rPr lang="de-DE" sz="2400" dirty="0" err="1"/>
              <a:t>Craniosacraltherapie</a:t>
            </a:r>
            <a:r>
              <a:rPr lang="de-DE" sz="2400" dirty="0"/>
              <a:t>, Atemtherapie, etc.)</a:t>
            </a:r>
          </a:p>
          <a:p>
            <a:pPr>
              <a:lnSpc>
                <a:spcPct val="120000"/>
              </a:lnSpc>
            </a:pPr>
            <a:r>
              <a:rPr lang="de-DE" sz="2400" dirty="0"/>
              <a:t>Ganzheitliches Gesundheitsverständnis und individuell auf den Menschen zugeschnittene Therapie</a:t>
            </a:r>
          </a:p>
          <a:p>
            <a:pPr>
              <a:lnSpc>
                <a:spcPct val="120000"/>
              </a:lnSpc>
            </a:pPr>
            <a:r>
              <a:rPr lang="de-DE" sz="2400" dirty="0"/>
              <a:t>Ergänzend und begleitend zur Schulmedizin / anderen Therapien (z.B. Psychotherapie)</a:t>
            </a:r>
          </a:p>
          <a:p>
            <a:pPr marL="0" indent="0">
              <a:buNone/>
            </a:pPr>
            <a:endParaRPr lang="de-DE" sz="2400" dirty="0"/>
          </a:p>
        </p:txBody>
      </p:sp>
    </p:spTree>
    <p:extLst>
      <p:ext uri="{BB962C8B-B14F-4D97-AF65-F5344CB8AC3E}">
        <p14:creationId xmlns:p14="http://schemas.microsoft.com/office/powerpoint/2010/main" val="216237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Berufsbild KT Yoga Therapie</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Autofit/>
          </a:bodyPr>
          <a:lstStyle/>
          <a:p>
            <a:pPr>
              <a:lnSpc>
                <a:spcPct val="120000"/>
              </a:lnSpc>
            </a:pPr>
            <a:r>
              <a:rPr lang="de-DE" sz="2400" dirty="0"/>
              <a:t>Prozessbegleitung: Im Gespräch neue Sicht- und Handlungsweisen entdecken (z.B. Umgang mit Schmerzen, Belastungen, etc.)</a:t>
            </a:r>
          </a:p>
          <a:p>
            <a:pPr>
              <a:lnSpc>
                <a:spcPct val="120000"/>
              </a:lnSpc>
            </a:pPr>
            <a:r>
              <a:rPr lang="de-DE" sz="2400" dirty="0"/>
              <a:t>WIE – durch Körper, Atem und Geist als zentrale Aspekte, d.h.</a:t>
            </a:r>
          </a:p>
          <a:p>
            <a:pPr lvl="1">
              <a:lnSpc>
                <a:spcPct val="120000"/>
              </a:lnSpc>
            </a:pPr>
            <a:r>
              <a:rPr lang="de-DE" sz="2000" dirty="0"/>
              <a:t>Atmung ist das A und O =&gt; Entspannung, Achtsamkeit, Stärkung der Psyche, Beruhigung des Nervensystems</a:t>
            </a:r>
          </a:p>
          <a:p>
            <a:pPr lvl="1">
              <a:lnSpc>
                <a:spcPct val="120000"/>
              </a:lnSpc>
            </a:pPr>
            <a:r>
              <a:rPr lang="de-DE" sz="2000" dirty="0"/>
              <a:t>Regelmässiges, selbständiges und schmerzfreies Üben für eine nachhaltige Wirkung =&gt; positive Erfahrung</a:t>
            </a:r>
            <a:endParaRPr lang="de-DE" sz="2000" dirty="0">
              <a:solidFill>
                <a:srgbClr val="0070C0"/>
              </a:solidFill>
            </a:endParaRPr>
          </a:p>
          <a:p>
            <a:pPr lvl="1">
              <a:lnSpc>
                <a:spcPct val="120000"/>
              </a:lnSpc>
            </a:pPr>
            <a:r>
              <a:rPr lang="de-DE" sz="2000" dirty="0"/>
              <a:t>Die individuellen Ressourcen werden sichtbar gemacht, können gestärkt und so die Lebensqualität und das Wohlbefinden verbessert werden (Salutogenese)</a:t>
            </a:r>
          </a:p>
          <a:p>
            <a:pPr>
              <a:lnSpc>
                <a:spcPct val="120000"/>
              </a:lnSpc>
            </a:pPr>
            <a:endParaRPr lang="de-DE" sz="2400" dirty="0"/>
          </a:p>
          <a:p>
            <a:pPr marL="0" indent="0">
              <a:buNone/>
            </a:pPr>
            <a:endParaRPr lang="de-DE" sz="2400" dirty="0"/>
          </a:p>
        </p:txBody>
      </p:sp>
    </p:spTree>
    <p:extLst>
      <p:ext uri="{BB962C8B-B14F-4D97-AF65-F5344CB8AC3E}">
        <p14:creationId xmlns:p14="http://schemas.microsoft.com/office/powerpoint/2010/main" val="255648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Leitbild KT Yoga Therapie</a:t>
            </a:r>
          </a:p>
        </p:txBody>
      </p:sp>
      <p:pic>
        <p:nvPicPr>
          <p:cNvPr id="7" name="Inhaltsplatzhalter 6">
            <a:extLst>
              <a:ext uri="{FF2B5EF4-FFF2-40B4-BE49-F238E27FC236}">
                <a16:creationId xmlns:a16="http://schemas.microsoft.com/office/drawing/2014/main" id="{BD2DB7FE-0A06-66D4-129A-8FF38B69C5F5}"/>
              </a:ext>
            </a:extLst>
          </p:cNvPr>
          <p:cNvPicPr>
            <a:picLocks noGrp="1" noChangeAspect="1"/>
          </p:cNvPicPr>
          <p:nvPr>
            <p:ph idx="1"/>
          </p:nvPr>
        </p:nvPicPr>
        <p:blipFill>
          <a:blip r:embed="rId2"/>
          <a:stretch>
            <a:fillRect/>
          </a:stretch>
        </p:blipFill>
        <p:spPr>
          <a:xfrm>
            <a:off x="2619385" y="1498396"/>
            <a:ext cx="6953230" cy="4994479"/>
          </a:xfrm>
        </p:spPr>
      </p:pic>
    </p:spTree>
    <p:extLst>
      <p:ext uri="{BB962C8B-B14F-4D97-AF65-F5344CB8AC3E}">
        <p14:creationId xmlns:p14="http://schemas.microsoft.com/office/powerpoint/2010/main" val="355828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a:xfrm>
            <a:off x="838201" y="345810"/>
            <a:ext cx="5120561" cy="1325563"/>
          </a:xfrm>
        </p:spPr>
        <p:txBody>
          <a:bodyPr>
            <a:normAutofit/>
          </a:bodyPr>
          <a:lstStyle/>
          <a:p>
            <a:r>
              <a:rPr lang="de-DE" b="1" dirty="0"/>
              <a:t>KT Yoga Therapie ist</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838201" y="1825625"/>
            <a:ext cx="5092194" cy="4351338"/>
          </a:xfrm>
        </p:spPr>
        <p:txBody>
          <a:bodyPr>
            <a:normAutofit/>
          </a:bodyPr>
          <a:lstStyle/>
          <a:p>
            <a:r>
              <a:rPr lang="de-DE" sz="2200"/>
              <a:t>Gesundheitsfördernd</a:t>
            </a:r>
          </a:p>
          <a:p>
            <a:r>
              <a:rPr lang="de-DE" sz="2200"/>
              <a:t>Unterstützend und prozesshaft</a:t>
            </a:r>
          </a:p>
          <a:p>
            <a:r>
              <a:rPr lang="de-DE" sz="2200"/>
              <a:t>Nutzt immer individuell angepasst alle Elemente des Yogas, welche für den </a:t>
            </a:r>
            <a:r>
              <a:rPr lang="de-DE" sz="2200" err="1"/>
              <a:t>Klient:in</a:t>
            </a:r>
            <a:r>
              <a:rPr lang="de-DE" sz="2200"/>
              <a:t> stimmig ist sind (nicht Form der Übung ist wichtig, sondern deren Funktion)</a:t>
            </a:r>
          </a:p>
          <a:p>
            <a:r>
              <a:rPr lang="de-DE" sz="2200"/>
              <a:t>Schmerzfreies/-armes, risikoarmes Üben im Fokus – ohne Leistungsdruck</a:t>
            </a:r>
          </a:p>
          <a:p>
            <a:r>
              <a:rPr lang="de-DE" sz="2200"/>
              <a:t>Bewegungen werden überprüft, ob sie sinnstiftend, handhabbar und verstehbar sind (Kohärenzgefühl)</a:t>
            </a:r>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A person massaging her back&#10;&#10;Description automatically generated">
            <a:extLst>
              <a:ext uri="{FF2B5EF4-FFF2-40B4-BE49-F238E27FC236}">
                <a16:creationId xmlns:a16="http://schemas.microsoft.com/office/drawing/2014/main" id="{944B85B6-F4D7-A7BB-832E-F0192A9CB701}"/>
              </a:ext>
            </a:extLst>
          </p:cNvPr>
          <p:cNvPicPr>
            <a:picLocks noChangeAspect="1"/>
          </p:cNvPicPr>
          <p:nvPr/>
        </p:nvPicPr>
        <p:blipFill>
          <a:blip r:embed="rId2"/>
          <a:srcRect l="11489" r="19167"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descr="A person writing on a piece of paper&#10;&#10;Description automatically generated">
            <a:extLst>
              <a:ext uri="{FF2B5EF4-FFF2-40B4-BE49-F238E27FC236}">
                <a16:creationId xmlns:a16="http://schemas.microsoft.com/office/drawing/2014/main" id="{8FA9DAE7-1202-310F-F326-880E3E01BCA2}"/>
              </a:ext>
            </a:extLst>
          </p:cNvPr>
          <p:cNvPicPr>
            <a:picLocks noChangeAspect="1"/>
          </p:cNvPicPr>
          <p:nvPr/>
        </p:nvPicPr>
        <p:blipFill>
          <a:blip r:embed="rId3"/>
          <a:srcRect l="14584" r="7320"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0" name="TextBox 9">
            <a:extLst>
              <a:ext uri="{FF2B5EF4-FFF2-40B4-BE49-F238E27FC236}">
                <a16:creationId xmlns:a16="http://schemas.microsoft.com/office/drawing/2014/main" id="{1260FD5D-CA47-88BE-E0A6-1CABAAD9E2D2}"/>
              </a:ext>
            </a:extLst>
          </p:cNvPr>
          <p:cNvSpPr txBox="1"/>
          <p:nvPr/>
        </p:nvSpPr>
        <p:spPr>
          <a:xfrm>
            <a:off x="7746323" y="6581000"/>
            <a:ext cx="2034596" cy="276999"/>
          </a:xfrm>
          <a:prstGeom prst="rect">
            <a:avLst/>
          </a:prstGeom>
          <a:noFill/>
        </p:spPr>
        <p:txBody>
          <a:bodyPr wrap="none" rtlCol="0">
            <a:spAutoFit/>
          </a:bodyPr>
          <a:lstStyle/>
          <a:p>
            <a:r>
              <a:rPr lang="en-CH" sz="1200" dirty="0"/>
              <a:t>Bildquelle: www.yogaperle.ch</a:t>
            </a:r>
          </a:p>
        </p:txBody>
      </p:sp>
    </p:spTree>
    <p:extLst>
      <p:ext uri="{BB962C8B-B14F-4D97-AF65-F5344CB8AC3E}">
        <p14:creationId xmlns:p14="http://schemas.microsoft.com/office/powerpoint/2010/main" val="242335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Ziele / Möglichkeiten</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Autofit/>
          </a:bodyPr>
          <a:lstStyle/>
          <a:p>
            <a:pPr>
              <a:lnSpc>
                <a:spcPct val="100000"/>
              </a:lnSpc>
              <a:spcBef>
                <a:spcPts val="0"/>
              </a:spcBef>
              <a:spcAft>
                <a:spcPts val="1200"/>
              </a:spcAft>
            </a:pPr>
            <a:r>
              <a:rPr lang="de-DE" sz="2400" dirty="0"/>
              <a:t>Stärkt die </a:t>
            </a:r>
            <a:r>
              <a:rPr lang="de-DE" sz="2400" b="1" dirty="0"/>
              <a:t>Selbstwahrnehmung</a:t>
            </a:r>
            <a:r>
              <a:rPr lang="de-DE" sz="2400" dirty="0"/>
              <a:t> -&gt; verbessert die Lebensqualität/Wohlbefinden (Genesungskompetenz)</a:t>
            </a:r>
          </a:p>
          <a:p>
            <a:pPr>
              <a:spcBef>
                <a:spcPts val="0"/>
              </a:spcBef>
              <a:spcAft>
                <a:spcPts val="1200"/>
              </a:spcAft>
            </a:pPr>
            <a:r>
              <a:rPr lang="de-DE" sz="2400" dirty="0"/>
              <a:t>Kann helfen, einen besseren Umgang mit Belastungen, Stress und Schmerzen zu entwickeln -&gt; </a:t>
            </a:r>
            <a:r>
              <a:rPr lang="de-DE" sz="2400" b="1" dirty="0"/>
              <a:t>Resilienz</a:t>
            </a:r>
            <a:endParaRPr lang="de-DE" sz="2400" dirty="0"/>
          </a:p>
          <a:p>
            <a:pPr>
              <a:spcBef>
                <a:spcPts val="0"/>
              </a:spcBef>
              <a:spcAft>
                <a:spcPts val="1200"/>
              </a:spcAft>
            </a:pPr>
            <a:r>
              <a:rPr lang="de-DE" sz="2400" dirty="0"/>
              <a:t>Selber etwas „Tun“ können für das körperliche und psychische Wohlbefinden (</a:t>
            </a:r>
            <a:r>
              <a:rPr lang="de-DE" sz="2400" b="1" dirty="0"/>
              <a:t>Empowerment</a:t>
            </a:r>
            <a:r>
              <a:rPr lang="de-DE" sz="2400" dirty="0"/>
              <a:t>) -&gt; eigene Ressourcen erkennen und erweitern</a:t>
            </a:r>
          </a:p>
          <a:p>
            <a:pPr>
              <a:spcBef>
                <a:spcPts val="0"/>
              </a:spcBef>
              <a:spcAft>
                <a:spcPts val="1200"/>
              </a:spcAft>
            </a:pPr>
            <a:r>
              <a:rPr lang="de-DE" sz="2400" b="1" dirty="0"/>
              <a:t>Positive Erfahrungen </a:t>
            </a:r>
            <a:r>
              <a:rPr lang="de-DE" sz="2400" dirty="0"/>
              <a:t>machen mit eigener Yogapraxis</a:t>
            </a:r>
          </a:p>
          <a:p>
            <a:pPr>
              <a:spcBef>
                <a:spcPts val="0"/>
              </a:spcBef>
              <a:spcAft>
                <a:spcPts val="1200"/>
              </a:spcAft>
            </a:pPr>
            <a:r>
              <a:rPr lang="de-DE" sz="2400" b="1" dirty="0"/>
              <a:t>Ergänzend und begleitend </a:t>
            </a:r>
            <a:r>
              <a:rPr lang="de-DE" sz="2400" dirty="0"/>
              <a:t>zur Schulmedizin / anderen Therapien (z.B. Psychotherapie)</a:t>
            </a:r>
          </a:p>
          <a:p>
            <a:pPr marL="0" indent="0">
              <a:buNone/>
            </a:pPr>
            <a:endParaRPr lang="de-DE" sz="2400" dirty="0"/>
          </a:p>
        </p:txBody>
      </p:sp>
    </p:spTree>
    <p:extLst>
      <p:ext uri="{BB962C8B-B14F-4D97-AF65-F5344CB8AC3E}">
        <p14:creationId xmlns:p14="http://schemas.microsoft.com/office/powerpoint/2010/main" val="110086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a:xfrm>
            <a:off x="793662" y="386930"/>
            <a:ext cx="10066122" cy="1298448"/>
          </a:xfrm>
        </p:spPr>
        <p:txBody>
          <a:bodyPr anchor="b">
            <a:normAutofit/>
          </a:bodyPr>
          <a:lstStyle/>
          <a:p>
            <a:r>
              <a:rPr lang="de-DE" b="1" dirty="0"/>
              <a:t>Grenzen</a:t>
            </a:r>
            <a:r>
              <a:rPr lang="de-DE" sz="4800" dirty="0"/>
              <a:t> </a:t>
            </a:r>
          </a:p>
        </p:txBody>
      </p:sp>
      <p:sp>
        <p:nvSpPr>
          <p:cNvPr id="3081" name="Rectangle 308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793660" y="2599509"/>
            <a:ext cx="5117871" cy="3639450"/>
          </a:xfrm>
        </p:spPr>
        <p:txBody>
          <a:bodyPr anchor="ctr">
            <a:normAutofit/>
          </a:bodyPr>
          <a:lstStyle/>
          <a:p>
            <a:r>
              <a:rPr lang="de-DE" sz="2400" dirty="0"/>
              <a:t>Nicht bei akuten Beschwerden</a:t>
            </a:r>
          </a:p>
          <a:p>
            <a:r>
              <a:rPr lang="de-DE" sz="2400" dirty="0"/>
              <a:t>Keine Diagnose-Stellung</a:t>
            </a:r>
          </a:p>
          <a:p>
            <a:r>
              <a:rPr lang="de-DE" sz="2400" dirty="0"/>
              <a:t>Keine invasiven Behandlungen</a:t>
            </a:r>
          </a:p>
          <a:p>
            <a:r>
              <a:rPr lang="de-DE" sz="2400" dirty="0"/>
              <a:t>Keine Heilmittelabgabe</a:t>
            </a:r>
          </a:p>
          <a:p>
            <a:r>
              <a:rPr lang="de-DE" sz="2400" dirty="0"/>
              <a:t>Therapieabschluss, wenn keine Verbesserung der Regulations-fähigkeit und des Wohlbefindens feststellbar ist -&gt; an andere Fachperson weiterleiten</a:t>
            </a:r>
          </a:p>
          <a:p>
            <a:pPr marL="0" indent="0">
              <a:buNone/>
            </a:pPr>
            <a:endParaRPr lang="de-DE" sz="1700" dirty="0"/>
          </a:p>
        </p:txBody>
      </p:sp>
      <p:pic>
        <p:nvPicPr>
          <p:cNvPr id="3074" name="Picture 2" descr="Grenzen setzen und Trauma - Traumaheilung">
            <a:extLst>
              <a:ext uri="{FF2B5EF4-FFF2-40B4-BE49-F238E27FC236}">
                <a16:creationId xmlns:a16="http://schemas.microsoft.com/office/drawing/2014/main" id="{E923B2DC-FB58-8D4C-581B-A3E961E6FD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26" r="-2"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34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Mögliche Zielgruppen</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Autofit/>
          </a:bodyPr>
          <a:lstStyle/>
          <a:p>
            <a:pPr>
              <a:spcAft>
                <a:spcPts val="1000"/>
              </a:spcAft>
            </a:pPr>
            <a:r>
              <a:rPr lang="de-DE" sz="2400" dirty="0"/>
              <a:t>Für alle Menschen offen (auch in der Pflegeabteilung, Palliativmedizin, etc.), keine Vorkenntnisse notwendig</a:t>
            </a:r>
          </a:p>
          <a:p>
            <a:r>
              <a:rPr lang="de-DE" sz="2400" dirty="0"/>
              <a:t>Menschen mit körperlichen oder psychischen Beschwerdebildern:</a:t>
            </a:r>
          </a:p>
          <a:p>
            <a:pPr marL="0" indent="0">
              <a:spcBef>
                <a:spcPts val="0"/>
              </a:spcBef>
              <a:spcAft>
                <a:spcPts val="1000"/>
              </a:spcAft>
              <a:buNone/>
            </a:pPr>
            <a:r>
              <a:rPr lang="de-DE" sz="2400" dirty="0"/>
              <a:t>   </a:t>
            </a:r>
            <a:r>
              <a:rPr lang="de-DE" sz="2000" dirty="0"/>
              <a:t>Die Studienlage zu folgenden Fachbereichen ist gut: z.B. Fatigue bei Krebs, Reduzierung von </a:t>
            </a:r>
            <a:br>
              <a:rPr lang="de-DE" sz="2000" dirty="0"/>
            </a:br>
            <a:r>
              <a:rPr lang="de-DE" sz="2000" dirty="0"/>
              <a:t>   Depressivität und Angstsymptomen, Verbesserung der Lebensqualität, Stress, Rückenschmerzen</a:t>
            </a:r>
          </a:p>
          <a:p>
            <a:pPr>
              <a:spcAft>
                <a:spcPts val="1000"/>
              </a:spcAft>
            </a:pPr>
            <a:r>
              <a:rPr lang="de-DE" sz="2400" dirty="0"/>
              <a:t>Menschen in der Rehabilitation (z.B. Onko-Reha)</a:t>
            </a:r>
          </a:p>
          <a:p>
            <a:pPr>
              <a:spcAft>
                <a:spcPts val="1000"/>
              </a:spcAft>
            </a:pPr>
            <a:r>
              <a:rPr lang="de-DE" sz="2400" dirty="0"/>
              <a:t>Ältere Menschen (Beweglichkeit verbessern, Sturzprophylaxe)</a:t>
            </a:r>
          </a:p>
          <a:p>
            <a:pPr>
              <a:spcAft>
                <a:spcPts val="1000"/>
              </a:spcAft>
            </a:pPr>
            <a:r>
              <a:rPr lang="de-DE" sz="2400" dirty="0"/>
              <a:t>Kinder und Jugendliche (bei Stresssymptomen, auch präventiver Charakter)</a:t>
            </a:r>
          </a:p>
          <a:p>
            <a:pPr>
              <a:spcAft>
                <a:spcPts val="1000"/>
              </a:spcAft>
            </a:pPr>
            <a:r>
              <a:rPr lang="de-DE" sz="2400" dirty="0"/>
              <a:t>Frauengesundheit (Wechseljahre, Schwangerschaft etc.)</a:t>
            </a:r>
          </a:p>
          <a:p>
            <a:endParaRPr lang="de-DE" sz="2400" dirty="0"/>
          </a:p>
          <a:p>
            <a:pPr marL="0" indent="0">
              <a:buNone/>
            </a:pPr>
            <a:endParaRPr lang="de-DE" sz="2400" dirty="0"/>
          </a:p>
          <a:p>
            <a:endParaRPr lang="de-DE" sz="2400" dirty="0"/>
          </a:p>
          <a:p>
            <a:endParaRPr lang="de-DE" sz="2400" dirty="0"/>
          </a:p>
          <a:p>
            <a:pPr marL="0" indent="0">
              <a:buNone/>
            </a:pPr>
            <a:endParaRPr lang="de-DE" sz="2400" dirty="0"/>
          </a:p>
        </p:txBody>
      </p:sp>
    </p:spTree>
    <p:extLst>
      <p:ext uri="{BB962C8B-B14F-4D97-AF65-F5344CB8AC3E}">
        <p14:creationId xmlns:p14="http://schemas.microsoft.com/office/powerpoint/2010/main" val="37081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Kompetenzprofil</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838200" y="1690688"/>
            <a:ext cx="10515600" cy="4351338"/>
          </a:xfrm>
        </p:spPr>
        <p:txBody>
          <a:bodyPr>
            <a:noAutofit/>
          </a:bodyPr>
          <a:lstStyle/>
          <a:p>
            <a:pPr>
              <a:lnSpc>
                <a:spcPct val="170000"/>
              </a:lnSpc>
            </a:pPr>
            <a:r>
              <a:rPr lang="de-DE" sz="2400" dirty="0"/>
              <a:t>Wertschätzende und vertrauensvolle </a:t>
            </a:r>
            <a:r>
              <a:rPr lang="de-DE" sz="2400" b="1" dirty="0"/>
              <a:t>Beziehung</a:t>
            </a:r>
          </a:p>
          <a:p>
            <a:pPr>
              <a:lnSpc>
                <a:spcPct val="100000"/>
              </a:lnSpc>
            </a:pPr>
            <a:r>
              <a:rPr lang="de-DE" sz="2400" dirty="0"/>
              <a:t>Arbeiten mit Bezugspersonen und anderen Fachpersonen zusammen (</a:t>
            </a:r>
            <a:r>
              <a:rPr lang="de-DE" sz="2400" b="1" dirty="0"/>
              <a:t>interdisziplinär</a:t>
            </a:r>
            <a:r>
              <a:rPr lang="de-DE" sz="2400" dirty="0"/>
              <a:t>)</a:t>
            </a:r>
          </a:p>
          <a:p>
            <a:pPr>
              <a:lnSpc>
                <a:spcPct val="100000"/>
              </a:lnSpc>
            </a:pPr>
            <a:r>
              <a:rPr lang="de-DE" sz="2400" dirty="0"/>
              <a:t>Setzen körperzentrierte Berührungs-, Bewegungs-, Atem- und Energiearbeit ein, um die </a:t>
            </a:r>
            <a:r>
              <a:rPr lang="de-DE" sz="2400" b="1" dirty="0"/>
              <a:t>Selbstregulierungskräfte</a:t>
            </a:r>
            <a:r>
              <a:rPr lang="de-DE" sz="2400" dirty="0"/>
              <a:t> der </a:t>
            </a:r>
            <a:r>
              <a:rPr lang="de-DE" sz="2400" dirty="0" err="1"/>
              <a:t>Klient:innen</a:t>
            </a:r>
            <a:r>
              <a:rPr lang="de-DE" sz="2400" dirty="0"/>
              <a:t> gezielt anzuregen</a:t>
            </a:r>
          </a:p>
          <a:p>
            <a:pPr>
              <a:lnSpc>
                <a:spcPct val="100000"/>
              </a:lnSpc>
            </a:pPr>
            <a:r>
              <a:rPr lang="de-DE" sz="2400" dirty="0"/>
              <a:t>Entwickeln sich fachlich und persönlich weiter und pflegen das eigene Gleichgewicht</a:t>
            </a:r>
          </a:p>
          <a:p>
            <a:pPr>
              <a:lnSpc>
                <a:spcPct val="100000"/>
              </a:lnSpc>
            </a:pPr>
            <a:r>
              <a:rPr lang="de-DE" sz="2400" dirty="0"/>
              <a:t>Bauen fachliche Netzwerke auf und </a:t>
            </a:r>
            <a:r>
              <a:rPr lang="de-DE" sz="2400" b="1" dirty="0"/>
              <a:t>fördern die Gesundheitskompetenz </a:t>
            </a:r>
            <a:r>
              <a:rPr lang="de-DE" sz="2400" dirty="0"/>
              <a:t>in der Bevölkerung</a:t>
            </a:r>
            <a:endParaRPr lang="de-DE" sz="2400" dirty="0">
              <a:solidFill>
                <a:srgbClr val="FF0000"/>
              </a:solidFill>
            </a:endParaRPr>
          </a:p>
        </p:txBody>
      </p:sp>
    </p:spTree>
    <p:extLst>
      <p:ext uri="{BB962C8B-B14F-4D97-AF65-F5344CB8AC3E}">
        <p14:creationId xmlns:p14="http://schemas.microsoft.com/office/powerpoint/2010/main" val="426054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Ablauf Therapieprozess</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rmAutofit lnSpcReduction="10000"/>
          </a:bodyPr>
          <a:lstStyle/>
          <a:p>
            <a:pPr>
              <a:spcAft>
                <a:spcPts val="1200"/>
              </a:spcAft>
            </a:pPr>
            <a:r>
              <a:rPr lang="de-DE" sz="2400" dirty="0"/>
              <a:t>Anamnesegespräch / Beobachtung</a:t>
            </a:r>
          </a:p>
          <a:p>
            <a:pPr>
              <a:spcAft>
                <a:spcPts val="1200"/>
              </a:spcAft>
            </a:pPr>
            <a:r>
              <a:rPr lang="de-DE" sz="2400" dirty="0"/>
              <a:t>Aufgrund Anliegen </a:t>
            </a:r>
            <a:r>
              <a:rPr lang="de-DE" sz="2400" dirty="0" err="1"/>
              <a:t>Klient:in</a:t>
            </a:r>
            <a:r>
              <a:rPr lang="de-DE" sz="2400" dirty="0"/>
              <a:t> wird gemeinsam eine individuelle Yogapraxis entwickelt</a:t>
            </a:r>
          </a:p>
          <a:p>
            <a:pPr>
              <a:spcAft>
                <a:spcPts val="1200"/>
              </a:spcAft>
            </a:pPr>
            <a:r>
              <a:rPr lang="de-DE" sz="2400" dirty="0" err="1"/>
              <a:t>Klient:in</a:t>
            </a:r>
            <a:r>
              <a:rPr lang="de-DE" sz="2400" dirty="0"/>
              <a:t> übt Praxis </a:t>
            </a:r>
            <a:r>
              <a:rPr lang="de-DE" sz="2400" u="sng" dirty="0" err="1"/>
              <a:t>regelmässig</a:t>
            </a:r>
            <a:r>
              <a:rPr lang="de-DE" sz="2400" dirty="0"/>
              <a:t> zuhause selbständig</a:t>
            </a:r>
          </a:p>
          <a:p>
            <a:r>
              <a:rPr lang="de-DE" sz="2400" dirty="0" err="1"/>
              <a:t>Klient:in</a:t>
            </a:r>
            <a:r>
              <a:rPr lang="de-DE" sz="2400" dirty="0"/>
              <a:t> gibt Rückmeldung zum Üben, positive Erfahrungen bieten Grundlage zur Weiterentwicklung der Praxis</a:t>
            </a:r>
          </a:p>
          <a:p>
            <a:endParaRPr lang="de-DE" sz="2400" dirty="0"/>
          </a:p>
          <a:p>
            <a:pPr marL="0" indent="0">
              <a:buNone/>
            </a:pPr>
            <a:r>
              <a:rPr lang="de-DE" sz="2400" dirty="0"/>
              <a:t>Voraussetzungen für gutes Gelingen: Vertrauensvolle Beziehung zu </a:t>
            </a:r>
            <a:r>
              <a:rPr lang="de-DE" sz="2400" dirty="0" err="1"/>
              <a:t>Therapeut:in</a:t>
            </a:r>
            <a:r>
              <a:rPr lang="de-DE" sz="2400" dirty="0"/>
              <a:t>, Orientierung an persönlichem Veränderungswunsch, positiven Erfahrungen, Motivation, sich selbst etwas Gutes tun, etc.</a:t>
            </a:r>
          </a:p>
          <a:p>
            <a:endParaRPr lang="de-DE" sz="2400" dirty="0"/>
          </a:p>
          <a:p>
            <a:pPr marL="0" indent="0">
              <a:buNone/>
            </a:pPr>
            <a:endParaRPr lang="de-DE" sz="2400" dirty="0"/>
          </a:p>
        </p:txBody>
      </p:sp>
    </p:spTree>
    <p:extLst>
      <p:ext uri="{BB962C8B-B14F-4D97-AF65-F5344CB8AC3E}">
        <p14:creationId xmlns:p14="http://schemas.microsoft.com/office/powerpoint/2010/main" val="2204733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Therapieprozess im Detail</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965522" y="1815860"/>
            <a:ext cx="10515600" cy="4351338"/>
          </a:xfrm>
        </p:spPr>
        <p:txBody>
          <a:bodyPr>
            <a:normAutofit fontScale="25000" lnSpcReduction="20000"/>
          </a:bodyPr>
          <a:lstStyle/>
          <a:p>
            <a:pPr marL="0" indent="0" defTabSz="914400">
              <a:lnSpc>
                <a:spcPct val="110000"/>
              </a:lnSpc>
              <a:spcAft>
                <a:spcPts val="600"/>
              </a:spcAft>
              <a:buClr>
                <a:schemeClr val="accent6"/>
              </a:buClr>
              <a:buSzPct val="90000"/>
              <a:buNone/>
            </a:pPr>
            <a:r>
              <a:rPr lang="de-CH" sz="9600" dirty="0"/>
              <a:t>Die KT Yoga Therapie umfasst mehrere Konsultationen (6-8 Sitzungen) und findet im Einzel- oder Gruppensetting statt.</a:t>
            </a:r>
          </a:p>
          <a:p>
            <a:pPr marL="0" indent="0" defTabSz="914400">
              <a:lnSpc>
                <a:spcPct val="110000"/>
              </a:lnSpc>
              <a:spcAft>
                <a:spcPts val="600"/>
              </a:spcAft>
              <a:buClr>
                <a:schemeClr val="accent6"/>
              </a:buClr>
              <a:buSzPct val="90000"/>
              <a:buNone/>
            </a:pPr>
            <a:r>
              <a:rPr lang="de-CH" sz="9600" b="1" dirty="0"/>
              <a:t>1. Sitzung</a:t>
            </a:r>
            <a:r>
              <a:rPr lang="de-CH" sz="9600" dirty="0"/>
              <a:t>: </a:t>
            </a:r>
            <a:r>
              <a:rPr lang="de-CH" sz="9600" b="1" dirty="0"/>
              <a:t>Abklären, Zielformulierung, Praxis</a:t>
            </a:r>
            <a:r>
              <a:rPr lang="de-CH" sz="9600" dirty="0"/>
              <a:t>: Nach der Anamnese werden gemeinsam die Yoga-Übungssequenz entwickelt und ihre Machbarkeit ausgelotet. Diese werden über einen längeren Zeitraum regelmässig ausgeführt, um positive Veränderungen zu erreichen.</a:t>
            </a:r>
          </a:p>
          <a:p>
            <a:pPr marL="0" indent="0" defTabSz="914400">
              <a:lnSpc>
                <a:spcPct val="110000"/>
              </a:lnSpc>
              <a:spcAft>
                <a:spcPts val="600"/>
              </a:spcAft>
              <a:buClr>
                <a:schemeClr val="accent6"/>
              </a:buClr>
              <a:buSzPct val="90000"/>
              <a:buNone/>
            </a:pPr>
            <a:r>
              <a:rPr lang="de-CH" sz="9600" dirty="0"/>
              <a:t>Zum Einsatz kommen je nach Bedarf und Ressourcen</a:t>
            </a:r>
            <a:r>
              <a:rPr lang="de-CH" sz="8600" dirty="0"/>
              <a:t>:</a:t>
            </a:r>
          </a:p>
          <a:p>
            <a:pPr marL="285750" indent="-285750" defTabSz="914400">
              <a:lnSpc>
                <a:spcPct val="120000"/>
              </a:lnSpc>
              <a:spcAft>
                <a:spcPts val="600"/>
              </a:spcAft>
              <a:buClr>
                <a:schemeClr val="accent6"/>
              </a:buClr>
              <a:buSzPct val="90000"/>
              <a:buFont typeface="Arial" panose="020B0604020202020204" pitchFamily="34" charset="0"/>
              <a:buChar char="•"/>
            </a:pPr>
            <a:r>
              <a:rPr lang="de-CH" sz="9600" dirty="0"/>
              <a:t>Körperübungen, Bewegungsabläufe, Atemübungen,</a:t>
            </a:r>
            <a:br>
              <a:rPr lang="de-CH" sz="9600" dirty="0"/>
            </a:br>
            <a:r>
              <a:rPr lang="de-CH" sz="9600" dirty="0" err="1"/>
              <a:t>Visualisationen</a:t>
            </a:r>
            <a:r>
              <a:rPr lang="de-CH" sz="9600" dirty="0"/>
              <a:t>, Achtsamkeitsübungen oder</a:t>
            </a:r>
            <a:br>
              <a:rPr lang="de-CH" sz="9600" dirty="0"/>
            </a:br>
            <a:r>
              <a:rPr lang="de-CH" sz="9600" dirty="0"/>
              <a:t>Meditationen, Töne, usw.</a:t>
            </a:r>
            <a:endParaRPr lang="de-DE" sz="9600" dirty="0"/>
          </a:p>
          <a:p>
            <a:pPr marL="0" indent="0">
              <a:buNone/>
            </a:pPr>
            <a:endParaRPr lang="de-DE" dirty="0"/>
          </a:p>
        </p:txBody>
      </p:sp>
      <p:pic>
        <p:nvPicPr>
          <p:cNvPr id="4" name="Picture 2" descr="Ablauf der Immobilienbewertung - Ihr Immobiliengutachter in Berlin | IGC">
            <a:extLst>
              <a:ext uri="{FF2B5EF4-FFF2-40B4-BE49-F238E27FC236}">
                <a16:creationId xmlns:a16="http://schemas.microsoft.com/office/drawing/2014/main" id="{C58965B9-9BA6-2544-2479-D5442E33D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6" r="4183" b="-1"/>
          <a:stretch/>
        </p:blipFill>
        <p:spPr bwMode="auto">
          <a:xfrm>
            <a:off x="8139863" y="3953360"/>
            <a:ext cx="3341259" cy="2339010"/>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1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Einführung</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rmAutofit fontScale="62500" lnSpcReduction="20000"/>
          </a:bodyPr>
          <a:lstStyle/>
          <a:p>
            <a:pPr marL="0" indent="0">
              <a:lnSpc>
                <a:spcPct val="120000"/>
              </a:lnSpc>
              <a:buNone/>
            </a:pPr>
            <a:r>
              <a:rPr lang="de-DE" sz="2600" dirty="0"/>
              <a:t>Diese Präsentation soll als Basis für alle Mitglieder des KT Yoga Verbandes dienen, wenn sie die Möglichkeit haben den Beruf „</a:t>
            </a:r>
            <a:r>
              <a:rPr lang="de-DE" sz="2600" dirty="0" err="1"/>
              <a:t>Komplementärtherapeut:in</a:t>
            </a:r>
            <a:r>
              <a:rPr lang="de-DE" sz="2600" dirty="0"/>
              <a:t> Yoga“ als komplementärtherapeutische Methode bei Dritten zu präsentieren. </a:t>
            </a:r>
          </a:p>
          <a:p>
            <a:pPr marL="0" indent="0">
              <a:lnSpc>
                <a:spcPct val="120000"/>
              </a:lnSpc>
              <a:buNone/>
            </a:pPr>
            <a:endParaRPr lang="de-DE" sz="1600" dirty="0"/>
          </a:p>
          <a:p>
            <a:pPr marL="0" indent="0">
              <a:lnSpc>
                <a:spcPct val="120000"/>
              </a:lnSpc>
              <a:buNone/>
            </a:pPr>
            <a:r>
              <a:rPr lang="de-DE" sz="2600" dirty="0"/>
              <a:t>Es gilt, dass die bestehenden Seiten in ihrer Einheit verwendet werden sollen. Einzelne Folien können weggelassen bzw. die Vorstellung jedes Einzelnen als Person und seines Yoga-Background individuell gestaltet werden. Wir wollen jedoch mit einem klaren Profil nach </a:t>
            </a:r>
            <a:r>
              <a:rPr lang="de-DE" sz="2600" dirty="0" err="1"/>
              <a:t>aussen</a:t>
            </a:r>
            <a:r>
              <a:rPr lang="de-DE" sz="2600" dirty="0"/>
              <a:t> treten (= Corporate Identity) und damit einen Wiedererkennungswert schaffen. </a:t>
            </a:r>
          </a:p>
          <a:p>
            <a:pPr marL="0" indent="0">
              <a:lnSpc>
                <a:spcPct val="120000"/>
              </a:lnSpc>
              <a:buNone/>
            </a:pPr>
            <a:endParaRPr lang="de-DE" sz="1600" dirty="0"/>
          </a:p>
          <a:p>
            <a:pPr marL="0" indent="0">
              <a:lnSpc>
                <a:spcPct val="120000"/>
              </a:lnSpc>
              <a:buNone/>
            </a:pPr>
            <a:r>
              <a:rPr lang="de-DE" sz="2600" dirty="0"/>
              <a:t>Die nächsten Seiten dienen der Verständlichkeit und sind nicht Inhalt der eigentlichen Präsentation.</a:t>
            </a:r>
          </a:p>
          <a:p>
            <a:pPr marL="0" indent="0">
              <a:buNone/>
            </a:pPr>
            <a:endParaRPr lang="de-DE" sz="1600" dirty="0"/>
          </a:p>
          <a:p>
            <a:pPr marL="0" indent="0">
              <a:buNone/>
            </a:pPr>
            <a:r>
              <a:rPr lang="de-DE" sz="2600" dirty="0"/>
              <a:t>Die Präsentation wird laufend den Bedürfnissen angepasst. </a:t>
            </a:r>
          </a:p>
          <a:p>
            <a:pPr marL="0" indent="0">
              <a:buNone/>
            </a:pPr>
            <a:r>
              <a:rPr lang="de-DE" sz="2600" dirty="0"/>
              <a:t>Version: Dezember 2024</a:t>
            </a:r>
          </a:p>
          <a:p>
            <a:pPr marL="0" indent="0">
              <a:buNone/>
            </a:pPr>
            <a:endParaRPr lang="de-DE" sz="1600" dirty="0"/>
          </a:p>
          <a:p>
            <a:pPr marL="0" indent="0">
              <a:buNone/>
            </a:pPr>
            <a:r>
              <a:rPr lang="de-DE" sz="2600" dirty="0"/>
              <a:t>Bei Fragen wendet euch bitte an Claudia Garati </a:t>
            </a:r>
            <a:r>
              <a:rPr lang="de-DE" sz="2600" dirty="0">
                <a:hlinkClick r:id="rId2"/>
              </a:rPr>
              <a:t>(c.garati@ktyoga.ch</a:t>
            </a:r>
            <a:r>
              <a:rPr lang="de-DE" sz="2600" dirty="0"/>
              <a:t>) oder Karin </a:t>
            </a:r>
            <a:r>
              <a:rPr lang="de-DE" sz="2600" dirty="0" err="1"/>
              <a:t>Ahuja</a:t>
            </a:r>
            <a:r>
              <a:rPr lang="de-DE" sz="2600" dirty="0"/>
              <a:t> (</a:t>
            </a:r>
            <a:r>
              <a:rPr lang="de-DE" sz="2600" dirty="0">
                <a:hlinkClick r:id="rId3"/>
              </a:rPr>
              <a:t>k.ahuja@ktyoga.ch</a:t>
            </a:r>
            <a:r>
              <a:rPr lang="de-DE" sz="2600" dirty="0"/>
              <a:t>) </a:t>
            </a:r>
            <a:endParaRPr lang="de-DE" dirty="0"/>
          </a:p>
          <a:p>
            <a:pPr>
              <a:lnSpc>
                <a:spcPct val="150000"/>
              </a:lnSpc>
            </a:pPr>
            <a:endParaRPr lang="de-DE" sz="4000" dirty="0"/>
          </a:p>
          <a:p>
            <a:pPr marL="0" indent="0">
              <a:buNone/>
            </a:pPr>
            <a:endParaRPr lang="de-DE" dirty="0"/>
          </a:p>
        </p:txBody>
      </p:sp>
    </p:spTree>
    <p:extLst>
      <p:ext uri="{BB962C8B-B14F-4D97-AF65-F5344CB8AC3E}">
        <p14:creationId xmlns:p14="http://schemas.microsoft.com/office/powerpoint/2010/main" val="262505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Therapieprozess im Detail</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940470" y="1803334"/>
            <a:ext cx="10515600" cy="4351338"/>
          </a:xfrm>
        </p:spPr>
        <p:txBody>
          <a:bodyPr>
            <a:normAutofit/>
          </a:bodyPr>
          <a:lstStyle/>
          <a:p>
            <a:pPr fontAlgn="base"/>
            <a:r>
              <a:rPr lang="de-CH" sz="2400" b="1" dirty="0"/>
              <a:t>Sitzung 2-5 – Korrekturen, Entwicklung und Vertiefung: </a:t>
            </a:r>
            <a:r>
              <a:rPr lang="de-CH" sz="2400" dirty="0"/>
              <a:t>Beim nächsten Termin wird aufgrund gewonnener Erfahrungen, das Übungsprogramm weiter entwickelt und noch besser auf die Bedürfnisse abgestimmt. In den kommenden </a:t>
            </a:r>
            <a:r>
              <a:rPr lang="de-CH" sz="2400" b="1" dirty="0"/>
              <a:t>vier Folgeberatungen</a:t>
            </a:r>
            <a:r>
              <a:rPr lang="de-CH" sz="2400" dirty="0"/>
              <a:t> wird in immer grösser werdenden zeitlichen Abständen die Praxis schrittweise weiterentwickelt, intensiviert und angepasst.</a:t>
            </a:r>
            <a:br>
              <a:rPr lang="de-CH" sz="2400" dirty="0"/>
            </a:br>
            <a:r>
              <a:rPr lang="de-CH" sz="2400" dirty="0"/>
              <a:t> </a:t>
            </a:r>
            <a:br>
              <a:rPr lang="de-CH" sz="2400" dirty="0"/>
            </a:br>
            <a:r>
              <a:rPr lang="de-CH" sz="2400" dirty="0"/>
              <a:t>Eine Standortbestimmung dient der Anpassung vom Ziel und klärt die Wirksam-</a:t>
            </a:r>
            <a:r>
              <a:rPr lang="de-CH" sz="2400" dirty="0" err="1"/>
              <a:t>keit</a:t>
            </a:r>
            <a:r>
              <a:rPr lang="de-CH" sz="2400" dirty="0"/>
              <a:t> der Yogapraxis ab.</a:t>
            </a:r>
          </a:p>
          <a:p>
            <a:pPr marL="0" indent="0" fontAlgn="base">
              <a:buNone/>
            </a:pPr>
            <a:endParaRPr lang="de-CH" sz="2400" dirty="0"/>
          </a:p>
          <a:p>
            <a:pPr fontAlgn="base"/>
            <a:r>
              <a:rPr lang="de-CH" sz="2400" b="1" dirty="0"/>
              <a:t>Sitzung 6 – Überprüfen und Integrieren:</a:t>
            </a:r>
            <a:r>
              <a:rPr lang="de-CH" sz="2400" dirty="0"/>
              <a:t> Bei einem </a:t>
            </a:r>
            <a:r>
              <a:rPr lang="de-CH" sz="2400" b="1" dirty="0"/>
              <a:t>Abschlusstreffen </a:t>
            </a:r>
            <a:r>
              <a:rPr lang="de-CH" sz="2400" dirty="0"/>
              <a:t>wird die Wirksamkeit und das Wohlbefinden überprüft und letzte Anleitungen für die Integration von Yoga in den Alltag gegeben.</a:t>
            </a:r>
          </a:p>
          <a:p>
            <a:endParaRPr lang="de-DE" sz="3000" dirty="0"/>
          </a:p>
          <a:p>
            <a:pPr marL="0" indent="0">
              <a:buNone/>
            </a:pPr>
            <a:endParaRPr lang="de-DE" dirty="0"/>
          </a:p>
        </p:txBody>
      </p:sp>
    </p:spTree>
    <p:extLst>
      <p:ext uri="{BB962C8B-B14F-4D97-AF65-F5344CB8AC3E}">
        <p14:creationId xmlns:p14="http://schemas.microsoft.com/office/powerpoint/2010/main" val="391253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a:xfrm>
            <a:off x="5297762" y="329184"/>
            <a:ext cx="6251110" cy="1783080"/>
          </a:xfrm>
        </p:spPr>
        <p:txBody>
          <a:bodyPr anchor="b">
            <a:normAutofit/>
          </a:bodyPr>
          <a:lstStyle/>
          <a:p>
            <a:r>
              <a:rPr lang="de-DE" sz="3800" b="1" dirty="0"/>
              <a:t>Selbstkompetenz -&gt; Widerstandskraft und Lebensfreude</a:t>
            </a:r>
          </a:p>
        </p:txBody>
      </p:sp>
      <p:pic>
        <p:nvPicPr>
          <p:cNvPr id="4" name="Picture 3" descr="A person with her arms out&#10;&#10;Description automatically generated">
            <a:extLst>
              <a:ext uri="{FF2B5EF4-FFF2-40B4-BE49-F238E27FC236}">
                <a16:creationId xmlns:a16="http://schemas.microsoft.com/office/drawing/2014/main" id="{9580FC26-A4B4-16F8-2F1D-681871D03371}"/>
              </a:ext>
            </a:extLst>
          </p:cNvPr>
          <p:cNvPicPr>
            <a:picLocks noChangeAspect="1"/>
          </p:cNvPicPr>
          <p:nvPr/>
        </p:nvPicPr>
        <p:blipFill>
          <a:blip r:embed="rId2"/>
          <a:srcRect l="35374" r="2914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CBC4EF5-C32C-AB76-7375-48C3988ECC73}"/>
              </a:ext>
            </a:extLst>
          </p:cNvPr>
          <p:cNvSpPr>
            <a:spLocks noGrp="1"/>
          </p:cNvSpPr>
          <p:nvPr>
            <p:ph idx="1"/>
          </p:nvPr>
        </p:nvSpPr>
        <p:spPr>
          <a:xfrm>
            <a:off x="5297762" y="2706624"/>
            <a:ext cx="6251110" cy="3483864"/>
          </a:xfrm>
        </p:spPr>
        <p:txBody>
          <a:bodyPr>
            <a:normAutofit/>
          </a:bodyPr>
          <a:lstStyle/>
          <a:p>
            <a:pPr marL="0" indent="0">
              <a:buNone/>
            </a:pPr>
            <a:endParaRPr lang="de-DE" sz="2200" dirty="0">
              <a:cs typeface="Lucida Sans Unicode" panose="020B0602030504020204" pitchFamily="34" charset="0"/>
            </a:endParaRPr>
          </a:p>
          <a:p>
            <a:pPr marL="0" indent="0">
              <a:lnSpc>
                <a:spcPct val="150000"/>
              </a:lnSpc>
              <a:buNone/>
            </a:pPr>
            <a:r>
              <a:rPr lang="de-DE" sz="2200" dirty="0">
                <a:cs typeface="Lucida Sans Unicode" panose="020B0602030504020204" pitchFamily="34" charset="0"/>
              </a:rPr>
              <a:t>Der Therapieprozess und das </a:t>
            </a:r>
            <a:r>
              <a:rPr lang="de-DE" sz="2200" dirty="0" err="1">
                <a:cs typeface="Lucida Sans Unicode" panose="020B0602030504020204" pitchFamily="34" charset="0"/>
              </a:rPr>
              <a:t>regelmässige</a:t>
            </a:r>
            <a:r>
              <a:rPr lang="de-DE" sz="2200" dirty="0">
                <a:cs typeface="Lucida Sans Unicode" panose="020B0602030504020204" pitchFamily="34" charset="0"/>
              </a:rPr>
              <a:t> Üben der persönlichen Yogasequenz stärken Handlungs- bzw. </a:t>
            </a:r>
            <a:br>
              <a:rPr lang="de-DE" sz="2200" dirty="0">
                <a:cs typeface="Lucida Sans Unicode" panose="020B0602030504020204" pitchFamily="34" charset="0"/>
              </a:rPr>
            </a:br>
            <a:r>
              <a:rPr lang="de-DE" sz="2200" dirty="0">
                <a:cs typeface="Lucida Sans Unicode" panose="020B0602030504020204" pitchFamily="34" charset="0"/>
              </a:rPr>
              <a:t>Genesungskompetenz, Ressourcen und Resilienz.</a:t>
            </a:r>
          </a:p>
          <a:p>
            <a:pPr marL="0" indent="0">
              <a:buNone/>
            </a:pPr>
            <a:endParaRPr lang="en-CH" sz="2200" dirty="0"/>
          </a:p>
        </p:txBody>
      </p:sp>
    </p:spTree>
    <p:extLst>
      <p:ext uri="{BB962C8B-B14F-4D97-AF65-F5344CB8AC3E}">
        <p14:creationId xmlns:p14="http://schemas.microsoft.com/office/powerpoint/2010/main" val="3182135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99D13-DC60-104C-BDC1-2A136C1E8352}"/>
              </a:ext>
            </a:extLst>
          </p:cNvPr>
          <p:cNvSpPr>
            <a:spLocks noGrp="1"/>
          </p:cNvSpPr>
          <p:nvPr>
            <p:ph type="title"/>
          </p:nvPr>
        </p:nvSpPr>
        <p:spPr/>
        <p:txBody>
          <a:bodyPr/>
          <a:lstStyle/>
          <a:p>
            <a:r>
              <a:rPr lang="de-DE" b="1" dirty="0"/>
              <a:t>UAP / USP (Unsere Einzigartigkeit)</a:t>
            </a:r>
          </a:p>
        </p:txBody>
      </p:sp>
      <p:sp>
        <p:nvSpPr>
          <p:cNvPr id="3" name="Inhaltsplatzhalter 2">
            <a:extLst>
              <a:ext uri="{FF2B5EF4-FFF2-40B4-BE49-F238E27FC236}">
                <a16:creationId xmlns:a16="http://schemas.microsoft.com/office/drawing/2014/main" id="{EBE54D9D-591B-D046-8E60-B7E769EFEEA8}"/>
              </a:ext>
            </a:extLst>
          </p:cNvPr>
          <p:cNvSpPr>
            <a:spLocks noGrp="1"/>
          </p:cNvSpPr>
          <p:nvPr>
            <p:ph idx="1"/>
          </p:nvPr>
        </p:nvSpPr>
        <p:spPr/>
        <p:txBody>
          <a:bodyPr>
            <a:normAutofit fontScale="62500" lnSpcReduction="20000"/>
          </a:bodyPr>
          <a:lstStyle/>
          <a:p>
            <a:pPr marL="0" indent="0">
              <a:buNone/>
            </a:pPr>
            <a:r>
              <a:rPr lang="de-CH" b="1" dirty="0"/>
              <a:t>Wieso sollen Menschen eine KT Yoga Therapie machen?</a:t>
            </a:r>
            <a:endParaRPr lang="de-CH" dirty="0"/>
          </a:p>
          <a:p>
            <a:r>
              <a:rPr lang="de-CH" dirty="0"/>
              <a:t>Selbstwahrnehmung verbessern</a:t>
            </a:r>
          </a:p>
          <a:p>
            <a:pPr fontAlgn="base"/>
            <a:r>
              <a:rPr lang="de-CH" dirty="0"/>
              <a:t>Selbstermächtigung erhöhen</a:t>
            </a:r>
          </a:p>
          <a:p>
            <a:pPr fontAlgn="base"/>
            <a:r>
              <a:rPr lang="de-CH" dirty="0"/>
              <a:t>Ihre Gesundheit im </a:t>
            </a:r>
            <a:r>
              <a:rPr lang="de-CH" b="1" dirty="0"/>
              <a:t>präventiven</a:t>
            </a:r>
            <a:r>
              <a:rPr lang="de-CH" dirty="0"/>
              <a:t> Sinn positiv beeinflussen</a:t>
            </a:r>
          </a:p>
          <a:p>
            <a:pPr fontAlgn="base"/>
            <a:r>
              <a:rPr lang="de-CH" dirty="0"/>
              <a:t>Den </a:t>
            </a:r>
            <a:r>
              <a:rPr lang="de-CH" b="1" dirty="0"/>
              <a:t>Heilungsprozess</a:t>
            </a:r>
            <a:r>
              <a:rPr lang="de-CH" dirty="0"/>
              <a:t> in Ergänzung zu schulmedizinischen oder anderen Behandlungen fördern</a:t>
            </a:r>
          </a:p>
          <a:p>
            <a:pPr fontAlgn="base"/>
            <a:r>
              <a:rPr lang="de-CH" dirty="0"/>
              <a:t>Bei</a:t>
            </a:r>
            <a:r>
              <a:rPr lang="de-CH" b="1" dirty="0"/>
              <a:t> chronischen Krankheiten bessere Lebensqualität</a:t>
            </a:r>
            <a:r>
              <a:rPr lang="de-CH" dirty="0"/>
              <a:t> erlangen, zuversichtlicher und gelassener werden</a:t>
            </a:r>
          </a:p>
          <a:p>
            <a:pPr marL="0" indent="0">
              <a:buNone/>
            </a:pPr>
            <a:endParaRPr lang="de-CH" b="1" dirty="0"/>
          </a:p>
          <a:p>
            <a:pPr marL="0" indent="0">
              <a:buNone/>
            </a:pPr>
            <a:r>
              <a:rPr lang="de-DE" b="1" dirty="0"/>
              <a:t>Dieses Bild können wir vermitteln</a:t>
            </a:r>
          </a:p>
          <a:p>
            <a:r>
              <a:rPr lang="de-DE" dirty="0"/>
              <a:t>Du darfst selber anpacken</a:t>
            </a:r>
          </a:p>
          <a:p>
            <a:r>
              <a:rPr lang="de-DE" dirty="0"/>
              <a:t>Du kannst wählen, wann, wie und wo</a:t>
            </a:r>
          </a:p>
          <a:p>
            <a:r>
              <a:rPr lang="de-DE" dirty="0"/>
              <a:t>Du bist unabhängig</a:t>
            </a:r>
          </a:p>
          <a:p>
            <a:r>
              <a:rPr lang="de-DE" dirty="0"/>
              <a:t>Du bestimmst den Rhythmus</a:t>
            </a:r>
          </a:p>
          <a:p>
            <a:r>
              <a:rPr lang="de-DE" dirty="0"/>
              <a:t>Dein Anliegen steht im Mittelpunkt und wird mit Yoga umgesetzt</a:t>
            </a:r>
          </a:p>
        </p:txBody>
      </p:sp>
    </p:spTree>
    <p:extLst>
      <p:ext uri="{BB962C8B-B14F-4D97-AF65-F5344CB8AC3E}">
        <p14:creationId xmlns:p14="http://schemas.microsoft.com/office/powerpoint/2010/main" val="415164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EDBF13D-2101-7A42-ABB6-F96FE7A7C338}"/>
              </a:ext>
            </a:extLst>
          </p:cNvPr>
          <p:cNvPicPr>
            <a:picLocks noChangeAspect="1"/>
          </p:cNvPicPr>
          <p:nvPr/>
        </p:nvPicPr>
        <p:blipFill>
          <a:blip r:embed="rId2"/>
          <a:stretch>
            <a:fillRect/>
          </a:stretch>
        </p:blipFill>
        <p:spPr>
          <a:xfrm>
            <a:off x="-300830" y="-38098"/>
            <a:ext cx="12793660" cy="12911393"/>
          </a:xfrm>
          <a:prstGeom prst="rect">
            <a:avLst/>
          </a:prstGeom>
        </p:spPr>
      </p:pic>
      <p:pic>
        <p:nvPicPr>
          <p:cNvPr id="4" name="Grafik 3">
            <a:extLst>
              <a:ext uri="{FF2B5EF4-FFF2-40B4-BE49-F238E27FC236}">
                <a16:creationId xmlns:a16="http://schemas.microsoft.com/office/drawing/2014/main" id="{8E9A86B4-8533-EF4A-989B-5324F0534463}"/>
              </a:ext>
            </a:extLst>
          </p:cNvPr>
          <p:cNvPicPr>
            <a:picLocks noChangeAspect="1"/>
          </p:cNvPicPr>
          <p:nvPr/>
        </p:nvPicPr>
        <p:blipFill>
          <a:blip r:embed="rId3"/>
          <a:stretch>
            <a:fillRect/>
          </a:stretch>
        </p:blipFill>
        <p:spPr>
          <a:xfrm>
            <a:off x="7546975" y="5198395"/>
            <a:ext cx="4432300" cy="1257300"/>
          </a:xfrm>
          <a:prstGeom prst="rect">
            <a:avLst/>
          </a:prstGeom>
        </p:spPr>
      </p:pic>
      <p:sp>
        <p:nvSpPr>
          <p:cNvPr id="2" name="Titel 1">
            <a:extLst>
              <a:ext uri="{FF2B5EF4-FFF2-40B4-BE49-F238E27FC236}">
                <a16:creationId xmlns:a16="http://schemas.microsoft.com/office/drawing/2014/main" id="{3AA6383E-6A33-8E44-9097-AFE2EDF73941}"/>
              </a:ext>
            </a:extLst>
          </p:cNvPr>
          <p:cNvSpPr>
            <a:spLocks noGrp="1"/>
          </p:cNvSpPr>
          <p:nvPr>
            <p:ph type="ctrTitle"/>
          </p:nvPr>
        </p:nvSpPr>
        <p:spPr>
          <a:xfrm>
            <a:off x="241729" y="2388974"/>
            <a:ext cx="11490902" cy="2526432"/>
          </a:xfrm>
          <a:solidFill>
            <a:schemeClr val="bg1"/>
          </a:solidFill>
        </p:spPr>
        <p:txBody>
          <a:bodyPr>
            <a:normAutofit fontScale="90000"/>
          </a:bodyPr>
          <a:lstStyle/>
          <a:p>
            <a:pPr algn="l"/>
            <a:br>
              <a:rPr lang="de-DE" sz="3200" b="1" dirty="0"/>
            </a:br>
            <a:br>
              <a:rPr lang="de-DE" sz="3200" b="1" dirty="0"/>
            </a:br>
            <a:br>
              <a:rPr lang="de-DE" sz="3200" b="1" dirty="0"/>
            </a:br>
            <a:r>
              <a:rPr lang="de-DE" sz="4400" b="1" dirty="0">
                <a:solidFill>
                  <a:srgbClr val="009193"/>
                </a:solidFill>
              </a:rPr>
              <a:t>KT Yoga Therapie – </a:t>
            </a:r>
            <a:br>
              <a:rPr lang="de-DE" sz="4400" b="1" dirty="0">
                <a:solidFill>
                  <a:srgbClr val="009193"/>
                </a:solidFill>
              </a:rPr>
            </a:br>
            <a:br>
              <a:rPr lang="de-DE" sz="4400" b="1" dirty="0">
                <a:solidFill>
                  <a:srgbClr val="009193"/>
                </a:solidFill>
              </a:rPr>
            </a:br>
            <a:r>
              <a:rPr lang="de-DE" sz="4400" b="1" dirty="0">
                <a:solidFill>
                  <a:srgbClr val="009193"/>
                </a:solidFill>
              </a:rPr>
              <a:t>Gibt es noch Fragen?</a:t>
            </a:r>
            <a:br>
              <a:rPr lang="de-DE" sz="3200" b="1" dirty="0"/>
            </a:br>
            <a:endParaRPr lang="de-DE" sz="4400" dirty="0"/>
          </a:p>
        </p:txBody>
      </p:sp>
    </p:spTree>
    <p:extLst>
      <p:ext uri="{BB962C8B-B14F-4D97-AF65-F5344CB8AC3E}">
        <p14:creationId xmlns:p14="http://schemas.microsoft.com/office/powerpoint/2010/main" val="3158940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EDBF13D-2101-7A42-ABB6-F96FE7A7C338}"/>
              </a:ext>
            </a:extLst>
          </p:cNvPr>
          <p:cNvPicPr>
            <a:picLocks noChangeAspect="1"/>
          </p:cNvPicPr>
          <p:nvPr/>
        </p:nvPicPr>
        <p:blipFill>
          <a:blip r:embed="rId2"/>
          <a:stretch>
            <a:fillRect/>
          </a:stretch>
        </p:blipFill>
        <p:spPr>
          <a:xfrm>
            <a:off x="-300830" y="-38098"/>
            <a:ext cx="12793660" cy="12911393"/>
          </a:xfrm>
          <a:prstGeom prst="rect">
            <a:avLst/>
          </a:prstGeom>
        </p:spPr>
      </p:pic>
      <p:pic>
        <p:nvPicPr>
          <p:cNvPr id="4" name="Grafik 3">
            <a:extLst>
              <a:ext uri="{FF2B5EF4-FFF2-40B4-BE49-F238E27FC236}">
                <a16:creationId xmlns:a16="http://schemas.microsoft.com/office/drawing/2014/main" id="{8E9A86B4-8533-EF4A-989B-5324F0534463}"/>
              </a:ext>
            </a:extLst>
          </p:cNvPr>
          <p:cNvPicPr>
            <a:picLocks noChangeAspect="1"/>
          </p:cNvPicPr>
          <p:nvPr/>
        </p:nvPicPr>
        <p:blipFill>
          <a:blip r:embed="rId3"/>
          <a:stretch>
            <a:fillRect/>
          </a:stretch>
        </p:blipFill>
        <p:spPr>
          <a:xfrm>
            <a:off x="7546975" y="5198395"/>
            <a:ext cx="4432300" cy="1257300"/>
          </a:xfrm>
          <a:prstGeom prst="rect">
            <a:avLst/>
          </a:prstGeom>
        </p:spPr>
      </p:pic>
      <p:sp>
        <p:nvSpPr>
          <p:cNvPr id="2" name="Titel 1">
            <a:extLst>
              <a:ext uri="{FF2B5EF4-FFF2-40B4-BE49-F238E27FC236}">
                <a16:creationId xmlns:a16="http://schemas.microsoft.com/office/drawing/2014/main" id="{3AA6383E-6A33-8E44-9097-AFE2EDF73941}"/>
              </a:ext>
            </a:extLst>
          </p:cNvPr>
          <p:cNvSpPr>
            <a:spLocks noGrp="1"/>
          </p:cNvSpPr>
          <p:nvPr>
            <p:ph type="ctrTitle"/>
          </p:nvPr>
        </p:nvSpPr>
        <p:spPr>
          <a:xfrm>
            <a:off x="241729" y="2388974"/>
            <a:ext cx="11490902" cy="2526432"/>
          </a:xfrm>
          <a:solidFill>
            <a:schemeClr val="bg1"/>
          </a:solidFill>
        </p:spPr>
        <p:txBody>
          <a:bodyPr>
            <a:normAutofit/>
          </a:bodyPr>
          <a:lstStyle/>
          <a:p>
            <a:pPr algn="l"/>
            <a:br>
              <a:rPr lang="de-DE" sz="3200" b="1" dirty="0"/>
            </a:br>
            <a:br>
              <a:rPr lang="de-DE" sz="3200" b="1" dirty="0"/>
            </a:br>
            <a:r>
              <a:rPr lang="de-DE" sz="3200" b="1" dirty="0"/>
              <a:t>Zusätzliche Informationen bzw. spezifische Fachgebiete, wie Krebs, Schwangerschaft, Psychische Probleme, etc.</a:t>
            </a:r>
            <a:br>
              <a:rPr lang="de-DE" sz="3200" b="1" dirty="0"/>
            </a:br>
            <a:endParaRPr lang="de-DE" sz="4400" dirty="0"/>
          </a:p>
        </p:txBody>
      </p:sp>
    </p:spTree>
    <p:extLst>
      <p:ext uri="{BB962C8B-B14F-4D97-AF65-F5344CB8AC3E}">
        <p14:creationId xmlns:p14="http://schemas.microsoft.com/office/powerpoint/2010/main" val="231689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5D2D6-B5D7-6D47-BDC2-D1D2B6AA2B86}"/>
              </a:ext>
            </a:extLst>
          </p:cNvPr>
          <p:cNvSpPr>
            <a:spLocks noGrp="1"/>
          </p:cNvSpPr>
          <p:nvPr>
            <p:ph type="title"/>
          </p:nvPr>
        </p:nvSpPr>
        <p:spPr>
          <a:xfrm>
            <a:off x="762000" y="291598"/>
            <a:ext cx="5791199" cy="1401183"/>
          </a:xfrm>
        </p:spPr>
        <p:txBody>
          <a:bodyPr anchor="t">
            <a:normAutofit/>
          </a:bodyPr>
          <a:lstStyle/>
          <a:p>
            <a:r>
              <a:rPr lang="de-DE" b="1" dirty="0"/>
              <a:t>Kurzübungen - Eigenerfahrung</a:t>
            </a:r>
          </a:p>
        </p:txBody>
      </p:sp>
      <p:cxnSp>
        <p:nvCxnSpPr>
          <p:cNvPr id="16" name="Straight Connector 15">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B9D57B3D-0570-E77D-1ECA-DB1038142DEA}"/>
              </a:ext>
            </a:extLst>
          </p:cNvPr>
          <p:cNvSpPr>
            <a:spLocks noGrp="1"/>
          </p:cNvSpPr>
          <p:nvPr>
            <p:ph idx="1"/>
          </p:nvPr>
        </p:nvSpPr>
        <p:spPr>
          <a:xfrm>
            <a:off x="762000" y="1981200"/>
            <a:ext cx="5791199" cy="4172911"/>
          </a:xfrm>
        </p:spPr>
        <p:txBody>
          <a:bodyPr>
            <a:noAutofit/>
          </a:bodyPr>
          <a:lstStyle/>
          <a:p>
            <a:pPr marL="0" indent="0">
              <a:buNone/>
            </a:pPr>
            <a:r>
              <a:rPr lang="de-DE" sz="2400" dirty="0"/>
              <a:t>Unser Vorschlag</a:t>
            </a:r>
          </a:p>
          <a:p>
            <a:r>
              <a:rPr lang="de-DE" sz="2400" dirty="0"/>
              <a:t>Kurzer Bewegungsablauf im Sitzen oder Stehen für den Nacken/Schulterbereich (siehe Praxis)</a:t>
            </a:r>
          </a:p>
          <a:p>
            <a:pPr marL="0" indent="0">
              <a:buNone/>
            </a:pPr>
            <a:endParaRPr lang="de-DE" sz="2400" dirty="0"/>
          </a:p>
          <a:p>
            <a:pPr marL="0" indent="0">
              <a:buNone/>
            </a:pPr>
            <a:r>
              <a:rPr lang="de-DE" sz="2400" dirty="0"/>
              <a:t>Weitere Möglichkeiten/Beispiele</a:t>
            </a:r>
          </a:p>
          <a:p>
            <a:r>
              <a:rPr lang="de-DE" sz="2400" dirty="0"/>
              <a:t>Atemübung mit verlängerter Ausatmung</a:t>
            </a:r>
          </a:p>
          <a:p>
            <a:r>
              <a:rPr lang="de-DE" sz="2400" dirty="0"/>
              <a:t>Wechselatmung</a:t>
            </a:r>
          </a:p>
          <a:p>
            <a:r>
              <a:rPr lang="de-DE" sz="2400" dirty="0"/>
              <a:t>Übung mit Fingerstreichen</a:t>
            </a:r>
          </a:p>
          <a:p>
            <a:r>
              <a:rPr lang="de-DE" sz="2400" dirty="0"/>
              <a:t>Körperreise</a:t>
            </a:r>
          </a:p>
        </p:txBody>
      </p:sp>
      <p:sp>
        <p:nvSpPr>
          <p:cNvPr id="18" name="Rectangle 17">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321B9800-CB0D-9D54-80D9-7C658CA02572}"/>
              </a:ext>
            </a:extLst>
          </p:cNvPr>
          <p:cNvPicPr>
            <a:picLocks noChangeAspect="1"/>
          </p:cNvPicPr>
          <p:nvPr/>
        </p:nvPicPr>
        <p:blipFill>
          <a:blip r:embed="rId2"/>
          <a:stretch>
            <a:fillRect/>
          </a:stretch>
        </p:blipFill>
        <p:spPr>
          <a:xfrm>
            <a:off x="7977808" y="1495987"/>
            <a:ext cx="3452192" cy="4866551"/>
          </a:xfrm>
          <a:prstGeom prst="rect">
            <a:avLst/>
          </a:prstGeom>
        </p:spPr>
      </p:pic>
    </p:spTree>
    <p:extLst>
      <p:ext uri="{BB962C8B-B14F-4D97-AF65-F5344CB8AC3E}">
        <p14:creationId xmlns:p14="http://schemas.microsoft.com/office/powerpoint/2010/main" val="161687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Was ist Vini</a:t>
            </a:r>
            <a:r>
              <a:rPr lang="de-DE" b="1" dirty="0">
                <a:solidFill>
                  <a:srgbClr val="0070C0"/>
                </a:solidFill>
              </a:rPr>
              <a:t> </a:t>
            </a:r>
            <a:r>
              <a:rPr lang="de-DE" b="1" dirty="0"/>
              <a:t>Yoga?</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838200" y="1571626"/>
            <a:ext cx="10515600" cy="4676774"/>
          </a:xfrm>
        </p:spPr>
        <p:txBody>
          <a:bodyPr>
            <a:noAutofit/>
          </a:bodyPr>
          <a:lstStyle/>
          <a:p>
            <a:pPr>
              <a:lnSpc>
                <a:spcPct val="100000"/>
              </a:lnSpc>
              <a:spcAft>
                <a:spcPts val="1200"/>
              </a:spcAft>
            </a:pPr>
            <a:r>
              <a:rPr lang="de-DE" sz="2000" dirty="0"/>
              <a:t>Jahrtausend alten Erfahrungen des Yoga dem Menschen in unserem westlichen Alltag zugänglich zu machen (Methode wurde von T.K.V. Desikachar und später im deutschsprachigen Raum durch seine Schüler, die Ärzte Martin Soder/Imogen Dalmann in Berlin entwickelt)</a:t>
            </a:r>
          </a:p>
          <a:p>
            <a:pPr>
              <a:lnSpc>
                <a:spcPct val="100000"/>
              </a:lnSpc>
              <a:spcAft>
                <a:spcPts val="1200"/>
              </a:spcAft>
            </a:pPr>
            <a:r>
              <a:rPr lang="de-DE" sz="2000" dirty="0"/>
              <a:t>Methode, die sämtliche Übungen individuell und</a:t>
            </a:r>
            <a:r>
              <a:rPr lang="en-CH" sz="2000" dirty="0"/>
              <a:t> auf eine ganz besondere Art und Weise einsetzt, sodass ganzheitlich und nachhaltig gesundheitsfördernde Prozesse ausgelöst werden</a:t>
            </a:r>
            <a:r>
              <a:rPr lang="de-CH" sz="2000" dirty="0"/>
              <a:t> können</a:t>
            </a:r>
            <a:endParaRPr lang="de-DE" sz="2000" dirty="0"/>
          </a:p>
          <a:p>
            <a:pPr>
              <a:spcAft>
                <a:spcPts val="1200"/>
              </a:spcAft>
            </a:pPr>
            <a:r>
              <a:rPr lang="de-DE" sz="2000" dirty="0"/>
              <a:t>Es wird in kleinen, sinnvollen Schritten aufbauend und ausgleichend praktiziert = </a:t>
            </a:r>
            <a:r>
              <a:rPr lang="de-DE" sz="2000" dirty="0" err="1"/>
              <a:t>Vinyasa</a:t>
            </a:r>
            <a:r>
              <a:rPr lang="de-DE" sz="2000" dirty="0"/>
              <a:t> </a:t>
            </a:r>
            <a:r>
              <a:rPr lang="de-DE" sz="2000" dirty="0" err="1"/>
              <a:t>Krama</a:t>
            </a:r>
            <a:endParaRPr lang="de-DE" sz="2000" dirty="0"/>
          </a:p>
          <a:p>
            <a:pPr>
              <a:spcAft>
                <a:spcPts val="1000"/>
              </a:spcAft>
            </a:pPr>
            <a:r>
              <a:rPr lang="de-DE" sz="2000" dirty="0"/>
              <a:t>Wird am Institut für Komplementärtherapie als KT Yoga Therapie gelehrt.</a:t>
            </a:r>
          </a:p>
          <a:p>
            <a:pPr>
              <a:spcAft>
                <a:spcPts val="1000"/>
              </a:spcAft>
            </a:pPr>
            <a:r>
              <a:rPr lang="de-DE" sz="2000" dirty="0"/>
              <a:t>Einzelsetting oder therapeutische Kleingruppe sind möglich</a:t>
            </a:r>
            <a:br>
              <a:rPr lang="de-DE" sz="2000" dirty="0"/>
            </a:br>
            <a:r>
              <a:rPr lang="de-DE" sz="2000" dirty="0"/>
              <a:t>=&gt; Ziel: Den Geist / die Gedanken zu beruhigen: geschieht über den Körper, den Atem und mentale Übungen, je nach Fähigkeiten/Möglichkeiten und Bedürfnisse der Klienten</a:t>
            </a:r>
            <a:endParaRPr lang="en-CH" sz="2000" dirty="0"/>
          </a:p>
          <a:p>
            <a:pPr>
              <a:spcAft>
                <a:spcPts val="1000"/>
              </a:spcAft>
            </a:pPr>
            <a:endParaRPr lang="de-DE" sz="2000" dirty="0"/>
          </a:p>
          <a:p>
            <a:endParaRPr lang="de-DE" sz="2000" dirty="0"/>
          </a:p>
          <a:p>
            <a:pPr marL="0" indent="0">
              <a:buNone/>
            </a:pPr>
            <a:endParaRPr lang="de-DE" sz="2000" dirty="0"/>
          </a:p>
        </p:txBody>
      </p:sp>
    </p:spTree>
    <p:extLst>
      <p:ext uri="{BB962C8B-B14F-4D97-AF65-F5344CB8AC3E}">
        <p14:creationId xmlns:p14="http://schemas.microsoft.com/office/powerpoint/2010/main" val="123454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Vini Yoga erfahren…</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838200" y="1590676"/>
            <a:ext cx="10515600" cy="4351338"/>
          </a:xfrm>
        </p:spPr>
        <p:txBody>
          <a:bodyPr>
            <a:noAutofit/>
          </a:bodyPr>
          <a:lstStyle/>
          <a:p>
            <a:pPr marL="0" indent="0">
              <a:buNone/>
            </a:pPr>
            <a:r>
              <a:rPr lang="de-DE" sz="2400" dirty="0"/>
              <a:t>Übung:</a:t>
            </a:r>
          </a:p>
          <a:p>
            <a:pPr marL="0" indent="0">
              <a:buNone/>
            </a:pPr>
            <a:r>
              <a:rPr lang="de-DE" sz="2400" dirty="0"/>
              <a:t>1. „Arm bei der Einatmung seitlich anheben und ausatmend drehen und wieder zur Ausgangslage zurück“</a:t>
            </a:r>
          </a:p>
          <a:p>
            <a:pPr marL="514350" indent="-514350">
              <a:buFont typeface="+mj-lt"/>
              <a:buAutoNum type="alphaLcParenR"/>
            </a:pPr>
            <a:r>
              <a:rPr lang="de-DE" sz="2400" dirty="0"/>
              <a:t>Bewegung</a:t>
            </a:r>
          </a:p>
          <a:p>
            <a:pPr marL="514350" indent="-514350">
              <a:buFont typeface="+mj-lt"/>
              <a:buAutoNum type="alphaLcParenR"/>
            </a:pPr>
            <a:r>
              <a:rPr lang="de-DE" sz="2400" dirty="0"/>
              <a:t>Atem und Bewegung verbinden</a:t>
            </a:r>
          </a:p>
          <a:p>
            <a:pPr marL="514350" indent="-514350">
              <a:buFont typeface="+mj-lt"/>
              <a:buAutoNum type="alphaLcParenR"/>
            </a:pPr>
            <a:r>
              <a:rPr lang="de-DE" sz="2400" dirty="0"/>
              <a:t>Atem führt Bewegung</a:t>
            </a:r>
          </a:p>
          <a:p>
            <a:pPr marL="514350" indent="-514350">
              <a:spcAft>
                <a:spcPts val="1000"/>
              </a:spcAft>
              <a:buFont typeface="+mj-lt"/>
              <a:buAutoNum type="alphaLcParenR"/>
            </a:pPr>
            <a:r>
              <a:rPr lang="de-DE" sz="2400" dirty="0"/>
              <a:t>Bewegung nur vorstellen (zeigt auf, dass auch wenn ein Körperteil nicht ansprechbar ist, dies mit der eigenen Vorstellung des Übens eine Verbesserung erzielt werden kann)</a:t>
            </a:r>
          </a:p>
          <a:p>
            <a:pPr marL="0" indent="0">
              <a:buNone/>
            </a:pPr>
            <a:r>
              <a:rPr lang="de-DE" sz="2400" dirty="0"/>
              <a:t>2. Übung mit Finger streichen in Verbindung mit der natürlichen Atmung</a:t>
            </a:r>
          </a:p>
          <a:p>
            <a:endParaRPr lang="de-DE" sz="2400" dirty="0"/>
          </a:p>
          <a:p>
            <a:endParaRPr lang="de-DE" sz="2400" dirty="0"/>
          </a:p>
          <a:p>
            <a:pPr marL="0" indent="0">
              <a:buNone/>
            </a:pPr>
            <a:endParaRPr lang="de-DE" sz="2400" dirty="0"/>
          </a:p>
        </p:txBody>
      </p:sp>
    </p:spTree>
    <p:extLst>
      <p:ext uri="{BB962C8B-B14F-4D97-AF65-F5344CB8AC3E}">
        <p14:creationId xmlns:p14="http://schemas.microsoft.com/office/powerpoint/2010/main" val="342581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ACAB4-BF5F-F6C9-1FE0-EDE066A3E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9FCF0-529C-4828-04B7-9E2CA9B3E442}"/>
              </a:ext>
            </a:extLst>
          </p:cNvPr>
          <p:cNvSpPr>
            <a:spLocks noGrp="1"/>
          </p:cNvSpPr>
          <p:nvPr>
            <p:ph type="title"/>
          </p:nvPr>
        </p:nvSpPr>
        <p:spPr/>
        <p:txBody>
          <a:bodyPr/>
          <a:lstStyle/>
          <a:p>
            <a:r>
              <a:rPr lang="en-CH" b="1" dirty="0"/>
              <a:t>Was ist Kundalini Yoga?</a:t>
            </a:r>
          </a:p>
        </p:txBody>
      </p:sp>
      <p:sp>
        <p:nvSpPr>
          <p:cNvPr id="3" name="Content Placeholder 2">
            <a:extLst>
              <a:ext uri="{FF2B5EF4-FFF2-40B4-BE49-F238E27FC236}">
                <a16:creationId xmlns:a16="http://schemas.microsoft.com/office/drawing/2014/main" id="{22FFB0A7-8B8F-C37B-CD8C-98BB3EBE7674}"/>
              </a:ext>
            </a:extLst>
          </p:cNvPr>
          <p:cNvSpPr>
            <a:spLocks noGrp="1"/>
          </p:cNvSpPr>
          <p:nvPr>
            <p:ph idx="1"/>
          </p:nvPr>
        </p:nvSpPr>
        <p:spPr/>
        <p:txBody>
          <a:bodyPr/>
          <a:lstStyle/>
          <a:p>
            <a:endParaRPr lang="en-CH" dirty="0"/>
          </a:p>
        </p:txBody>
      </p:sp>
    </p:spTree>
    <p:extLst>
      <p:ext uri="{BB962C8B-B14F-4D97-AF65-F5344CB8AC3E}">
        <p14:creationId xmlns:p14="http://schemas.microsoft.com/office/powerpoint/2010/main" val="155316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flanze, die aus einem Betonriss wächst">
            <a:extLst>
              <a:ext uri="{FF2B5EF4-FFF2-40B4-BE49-F238E27FC236}">
                <a16:creationId xmlns:a16="http://schemas.microsoft.com/office/drawing/2014/main" id="{C4B82F07-8B71-AAF5-F945-BDFC7390C6F5}"/>
              </a:ext>
            </a:extLst>
          </p:cNvPr>
          <p:cNvPicPr>
            <a:picLocks noChangeAspect="1"/>
          </p:cNvPicPr>
          <p:nvPr/>
        </p:nvPicPr>
        <p:blipFill rotWithShape="1">
          <a:blip r:embed="rId2"/>
          <a:srcRect l="14354" r="32987" b="-2"/>
          <a:stretch/>
        </p:blipFill>
        <p:spPr>
          <a:xfrm>
            <a:off x="227634" y="2117521"/>
            <a:ext cx="2290714" cy="2903724"/>
          </a:xfrm>
          <a:prstGeom prst="rect">
            <a:avLst/>
          </a:prstGeom>
        </p:spPr>
      </p:pic>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a:xfrm>
            <a:off x="2518348" y="298728"/>
            <a:ext cx="6625652" cy="1559301"/>
          </a:xfrm>
        </p:spPr>
        <p:txBody>
          <a:bodyPr>
            <a:normAutofit/>
          </a:bodyPr>
          <a:lstStyle/>
          <a:p>
            <a:r>
              <a:rPr lang="de-DE" b="1" dirty="0"/>
              <a:t>KT Yoga Therapie bei Krebs</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2518348" y="1678882"/>
            <a:ext cx="9673652" cy="5032547"/>
          </a:xfrm>
        </p:spPr>
        <p:txBody>
          <a:bodyPr anchor="ctr">
            <a:normAutofit/>
          </a:bodyPr>
          <a:lstStyle/>
          <a:p>
            <a:r>
              <a:rPr lang="de-DE" sz="2400" dirty="0"/>
              <a:t>Fatigue verringern</a:t>
            </a:r>
          </a:p>
          <a:p>
            <a:r>
              <a:rPr lang="de-DE" sz="2400" dirty="0"/>
              <a:t>Momente der inneren Ruhe finden</a:t>
            </a:r>
          </a:p>
          <a:p>
            <a:r>
              <a:rPr lang="de-DE" sz="2400" dirty="0"/>
              <a:t>Regenerieren und Kraft schöpfen</a:t>
            </a:r>
          </a:p>
          <a:p>
            <a:r>
              <a:rPr lang="de-DE" sz="2400" dirty="0"/>
              <a:t>Schlafqualität verbessern</a:t>
            </a:r>
          </a:p>
          <a:p>
            <a:r>
              <a:rPr lang="de-DE" sz="2400" dirty="0"/>
              <a:t>Schmerzfrei/-arm bewegen und sanft kräftigen = besserer Umgang mit Schmerzen finden</a:t>
            </a:r>
          </a:p>
          <a:p>
            <a:r>
              <a:rPr lang="de-DE" sz="2400" dirty="0"/>
              <a:t>Handlungsfähig bleiben</a:t>
            </a:r>
          </a:p>
          <a:p>
            <a:r>
              <a:rPr lang="de-DE" sz="2400" dirty="0"/>
              <a:t>Gemeinsam eine individuelle Yogapraxis entwickeln</a:t>
            </a:r>
          </a:p>
          <a:p>
            <a:r>
              <a:rPr lang="de-DE" sz="2400" dirty="0" err="1"/>
              <a:t>Klient:in</a:t>
            </a:r>
            <a:r>
              <a:rPr lang="de-DE" sz="2400" dirty="0"/>
              <a:t> übt Praxis zuhause selbständig</a:t>
            </a:r>
          </a:p>
          <a:p>
            <a:r>
              <a:rPr lang="de-DE" sz="2400" dirty="0" err="1"/>
              <a:t>Klient:in</a:t>
            </a:r>
            <a:r>
              <a:rPr lang="de-DE" sz="2400" dirty="0"/>
              <a:t> gibt Rückmeldung zum Üben; positive Erfahrungen bieten Grundlage zur Weiterentwicklung der Praxis</a:t>
            </a:r>
          </a:p>
          <a:p>
            <a:pPr marL="0" indent="0">
              <a:buNone/>
            </a:pPr>
            <a:endParaRPr lang="de-DE" sz="2400" dirty="0"/>
          </a:p>
        </p:txBody>
      </p:sp>
    </p:spTree>
    <p:extLst>
      <p:ext uri="{BB962C8B-B14F-4D97-AF65-F5344CB8AC3E}">
        <p14:creationId xmlns:p14="http://schemas.microsoft.com/office/powerpoint/2010/main" val="262632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Grundsätzliches</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rmAutofit fontScale="85000" lnSpcReduction="20000"/>
          </a:bodyPr>
          <a:lstStyle/>
          <a:p>
            <a:pPr marL="0" indent="0">
              <a:lnSpc>
                <a:spcPct val="150000"/>
              </a:lnSpc>
              <a:buNone/>
            </a:pPr>
            <a:r>
              <a:rPr lang="de-DE" dirty="0"/>
              <a:t>Klare Vorstellungen betreffend den folgenden Punkten haben:</a:t>
            </a:r>
          </a:p>
          <a:p>
            <a:pPr>
              <a:lnSpc>
                <a:spcPct val="150000"/>
              </a:lnSpc>
            </a:pPr>
            <a:r>
              <a:rPr lang="de-DE" dirty="0"/>
              <a:t>Wer sind meine Adressaten (Zielgruppe)?</a:t>
            </a:r>
          </a:p>
          <a:p>
            <a:pPr>
              <a:lnSpc>
                <a:spcPct val="150000"/>
              </a:lnSpc>
            </a:pPr>
            <a:r>
              <a:rPr lang="de-DE" dirty="0"/>
              <a:t>Weshalb stelle ich unseren Beruf vor, was ist mein Ziel?</a:t>
            </a:r>
          </a:p>
          <a:p>
            <a:pPr>
              <a:lnSpc>
                <a:spcPct val="150000"/>
              </a:lnSpc>
            </a:pPr>
            <a:r>
              <a:rPr lang="de-DE" dirty="0"/>
              <a:t>Welchen Nutzen sehe ich für meine Adressaten bzw. deren </a:t>
            </a:r>
            <a:r>
              <a:rPr lang="de-DE" dirty="0" err="1"/>
              <a:t>Klient:innen</a:t>
            </a:r>
            <a:r>
              <a:rPr lang="de-DE" dirty="0"/>
              <a:t>?</a:t>
            </a:r>
          </a:p>
          <a:p>
            <a:pPr>
              <a:lnSpc>
                <a:spcPct val="150000"/>
              </a:lnSpc>
            </a:pPr>
            <a:r>
              <a:rPr lang="de-DE" dirty="0"/>
              <a:t>Wo liegen Gemeinsamkeiten/Abgrenzung?</a:t>
            </a:r>
          </a:p>
          <a:p>
            <a:pPr>
              <a:lnSpc>
                <a:spcPct val="150000"/>
              </a:lnSpc>
            </a:pPr>
            <a:r>
              <a:rPr lang="de-DE" dirty="0"/>
              <a:t>Wie kann ich sie abholen?</a:t>
            </a:r>
          </a:p>
          <a:p>
            <a:pPr>
              <a:lnSpc>
                <a:spcPct val="150000"/>
              </a:lnSpc>
            </a:pPr>
            <a:r>
              <a:rPr lang="de-DE" dirty="0"/>
              <a:t>Was ist mir wichtig, zu übermitteln?</a:t>
            </a:r>
          </a:p>
          <a:p>
            <a:pPr marL="0" indent="0">
              <a:buNone/>
            </a:pPr>
            <a:endParaRPr lang="de-DE" sz="3600" dirty="0"/>
          </a:p>
          <a:p>
            <a:pPr marL="0" indent="0">
              <a:lnSpc>
                <a:spcPct val="150000"/>
              </a:lnSpc>
              <a:buNone/>
            </a:pPr>
            <a:endParaRPr lang="de-DE" dirty="0"/>
          </a:p>
          <a:p>
            <a:pPr>
              <a:lnSpc>
                <a:spcPct val="150000"/>
              </a:lnSpc>
            </a:pPr>
            <a:endParaRPr lang="de-DE" sz="4000" dirty="0"/>
          </a:p>
          <a:p>
            <a:pPr marL="0" indent="0">
              <a:buNone/>
            </a:pPr>
            <a:endParaRPr lang="de-DE" dirty="0"/>
          </a:p>
        </p:txBody>
      </p:sp>
    </p:spTree>
    <p:extLst>
      <p:ext uri="{BB962C8B-B14F-4D97-AF65-F5344CB8AC3E}">
        <p14:creationId xmlns:p14="http://schemas.microsoft.com/office/powerpoint/2010/main" val="1667575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03491-2E65-024F-A3ED-610BD0180F1D}"/>
              </a:ext>
            </a:extLst>
          </p:cNvPr>
          <p:cNvSpPr>
            <a:spLocks noGrp="1"/>
          </p:cNvSpPr>
          <p:nvPr>
            <p:ph type="title"/>
          </p:nvPr>
        </p:nvSpPr>
        <p:spPr/>
        <p:txBody>
          <a:bodyPr/>
          <a:lstStyle/>
          <a:p>
            <a:r>
              <a:rPr lang="de-DE" b="1" dirty="0"/>
              <a:t>Kostenpunkt / Zusatzversicherung</a:t>
            </a:r>
          </a:p>
        </p:txBody>
      </p:sp>
      <p:sp>
        <p:nvSpPr>
          <p:cNvPr id="3" name="Inhaltsplatzhalter 2">
            <a:extLst>
              <a:ext uri="{FF2B5EF4-FFF2-40B4-BE49-F238E27FC236}">
                <a16:creationId xmlns:a16="http://schemas.microsoft.com/office/drawing/2014/main" id="{E9060326-AE8B-E540-8B3B-E718AE034D24}"/>
              </a:ext>
            </a:extLst>
          </p:cNvPr>
          <p:cNvSpPr>
            <a:spLocks noGrp="1"/>
          </p:cNvSpPr>
          <p:nvPr>
            <p:ph idx="1"/>
          </p:nvPr>
        </p:nvSpPr>
        <p:spPr/>
        <p:txBody>
          <a:bodyPr>
            <a:normAutofit/>
          </a:bodyPr>
          <a:lstStyle/>
          <a:p>
            <a:r>
              <a:rPr lang="de-CH" sz="2400" dirty="0"/>
              <a:t>Wird je nach Krankenkassen über die Zusatzversicherung abgedeckt</a:t>
            </a:r>
          </a:p>
          <a:p>
            <a:r>
              <a:rPr lang="de-CH" sz="2400" dirty="0"/>
              <a:t>Selbstzahler</a:t>
            </a:r>
          </a:p>
          <a:p>
            <a:r>
              <a:rPr lang="de-CH" sz="2400" dirty="0"/>
              <a:t>Krebsliga unterstützt Menschen bei finanziellen Engpässen (müssen bereit sein, ihre Finanzen offen zu legen)</a:t>
            </a:r>
          </a:p>
          <a:p>
            <a:r>
              <a:rPr lang="de-CH" sz="2400" dirty="0"/>
              <a:t>Kleingruppen, z.B. Fatigue, Brustkrebs etc.</a:t>
            </a:r>
          </a:p>
          <a:p>
            <a:endParaRPr lang="de-CH" sz="2400" dirty="0"/>
          </a:p>
          <a:p>
            <a:endParaRPr lang="de-CH" sz="2400" dirty="0"/>
          </a:p>
          <a:p>
            <a:endParaRPr lang="de-DE" sz="2400" dirty="0"/>
          </a:p>
        </p:txBody>
      </p:sp>
    </p:spTree>
    <p:extLst>
      <p:ext uri="{BB962C8B-B14F-4D97-AF65-F5344CB8AC3E}">
        <p14:creationId xmlns:p14="http://schemas.microsoft.com/office/powerpoint/2010/main" val="304290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5D2D6-B5D7-6D47-BDC2-D1D2B6AA2B86}"/>
              </a:ext>
            </a:extLst>
          </p:cNvPr>
          <p:cNvSpPr>
            <a:spLocks noGrp="1"/>
          </p:cNvSpPr>
          <p:nvPr>
            <p:ph type="title"/>
          </p:nvPr>
        </p:nvSpPr>
        <p:spPr/>
        <p:txBody>
          <a:bodyPr/>
          <a:lstStyle/>
          <a:p>
            <a:r>
              <a:rPr lang="de-DE" b="1" dirty="0"/>
              <a:t>Material zum Abgeben</a:t>
            </a:r>
          </a:p>
        </p:txBody>
      </p:sp>
      <p:sp>
        <p:nvSpPr>
          <p:cNvPr id="3" name="Inhaltsplatzhalter 2">
            <a:extLst>
              <a:ext uri="{FF2B5EF4-FFF2-40B4-BE49-F238E27FC236}">
                <a16:creationId xmlns:a16="http://schemas.microsoft.com/office/drawing/2014/main" id="{F11B9749-92F8-0C4E-933A-11EF4DA84075}"/>
              </a:ext>
            </a:extLst>
          </p:cNvPr>
          <p:cNvSpPr>
            <a:spLocks noGrp="1"/>
          </p:cNvSpPr>
          <p:nvPr>
            <p:ph idx="1"/>
          </p:nvPr>
        </p:nvSpPr>
        <p:spPr/>
        <p:txBody>
          <a:bodyPr>
            <a:normAutofit/>
          </a:bodyPr>
          <a:lstStyle/>
          <a:p>
            <a:endParaRPr lang="de-CH" sz="2400" dirty="0"/>
          </a:p>
          <a:p>
            <a:r>
              <a:rPr lang="de-DE" sz="2400" dirty="0"/>
              <a:t>Artikel von Gisela zum Thema </a:t>
            </a:r>
            <a:r>
              <a:rPr lang="de-DE" sz="2400" dirty="0">
                <a:hlinkClick r:id="rId2"/>
              </a:rPr>
              <a:t>www.komplementär-therapie.ch</a:t>
            </a:r>
            <a:endParaRPr lang="de-DE" sz="2400" dirty="0"/>
          </a:p>
          <a:p>
            <a:r>
              <a:rPr lang="de-DE" sz="2400" dirty="0"/>
              <a:t>Unsere KT Yoga-Broschüre</a:t>
            </a:r>
          </a:p>
          <a:p>
            <a:r>
              <a:rPr lang="de-DE" sz="2400" dirty="0"/>
              <a:t>Persönliche Flyer mit entsprechenden Angeboten</a:t>
            </a:r>
          </a:p>
          <a:p>
            <a:endParaRPr lang="de-DE" sz="2400" dirty="0"/>
          </a:p>
        </p:txBody>
      </p:sp>
    </p:spTree>
    <p:extLst>
      <p:ext uri="{BB962C8B-B14F-4D97-AF65-F5344CB8AC3E}">
        <p14:creationId xmlns:p14="http://schemas.microsoft.com/office/powerpoint/2010/main" val="176821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Ziel / Nutzen (ein Beispiel)</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Autofit/>
          </a:bodyPr>
          <a:lstStyle/>
          <a:p>
            <a:pPr>
              <a:lnSpc>
                <a:spcPct val="100000"/>
              </a:lnSpc>
            </a:pPr>
            <a:r>
              <a:rPr lang="de-DE" sz="2400" dirty="0"/>
              <a:t>Mein Ziel: Beruf allgemein vorstellen, KT Yoga Therapie in einem neuen Setting als wertvoll präsentieren</a:t>
            </a:r>
          </a:p>
          <a:p>
            <a:pPr>
              <a:lnSpc>
                <a:spcPct val="100000"/>
              </a:lnSpc>
            </a:pPr>
            <a:r>
              <a:rPr lang="de-DE" sz="2400" dirty="0"/>
              <a:t>Nutzen für Zielgruppe: Neue Therapiemöglichkeit für </a:t>
            </a:r>
            <a:r>
              <a:rPr lang="de-DE" sz="2400" dirty="0" err="1"/>
              <a:t>Patient:innen</a:t>
            </a:r>
            <a:r>
              <a:rPr lang="de-DE" sz="2400" dirty="0"/>
              <a:t> kennenlernen, KT Yoga Therapie für sich kennenlernen (wohltuende kurze Praxis auf dem Stuhl/im Stehen machen – je nach Räumlichkeit)</a:t>
            </a:r>
          </a:p>
          <a:p>
            <a:pPr>
              <a:lnSpc>
                <a:spcPct val="100000"/>
              </a:lnSpc>
            </a:pPr>
            <a:r>
              <a:rPr lang="de-DE" sz="2400" dirty="0"/>
              <a:t>Wo liegen Gemeinsamkeiten: Sich verantwortlich fühlen, mitdenken, praktisch orientiert, Wohl des Menschen im Fokus, Beziehung/Dialog….</a:t>
            </a:r>
          </a:p>
          <a:p>
            <a:pPr>
              <a:lnSpc>
                <a:spcPct val="100000"/>
              </a:lnSpc>
            </a:pPr>
            <a:r>
              <a:rPr lang="de-DE" sz="2400" b="1" dirty="0"/>
              <a:t>Wie kann ich Zielgruppe abholen: Einfache, klare Begriffsauswahl, viele praktische Übungen einbauen, sie mit Fragen miteinbeziehen, Ideen für Umsetzung abholen, etc.</a:t>
            </a:r>
          </a:p>
          <a:p>
            <a:pPr>
              <a:lnSpc>
                <a:spcPct val="150000"/>
              </a:lnSpc>
            </a:pPr>
            <a:endParaRPr lang="de-DE" sz="2400" dirty="0"/>
          </a:p>
          <a:p>
            <a:pPr marL="0" indent="0">
              <a:buNone/>
            </a:pPr>
            <a:endParaRPr lang="de-DE" sz="2400" dirty="0"/>
          </a:p>
        </p:txBody>
      </p:sp>
    </p:spTree>
    <p:extLst>
      <p:ext uri="{BB962C8B-B14F-4D97-AF65-F5344CB8AC3E}">
        <p14:creationId xmlns:p14="http://schemas.microsoft.com/office/powerpoint/2010/main" val="301870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lstStyle/>
          <a:p>
            <a:r>
              <a:rPr lang="de-DE" b="1" dirty="0"/>
              <a:t>Begriffsauswahl KT Yoga Therapie</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rmAutofit/>
          </a:bodyPr>
          <a:lstStyle/>
          <a:p>
            <a:pPr marL="0" indent="0">
              <a:buNone/>
            </a:pPr>
            <a:r>
              <a:rPr lang="de-DE" sz="2400" b="1" dirty="0"/>
              <a:t>Ziele: </a:t>
            </a:r>
            <a:r>
              <a:rPr lang="de-DE" sz="2400" dirty="0"/>
              <a:t>Selbstwahrnehmung -&gt; Selbstregulierung -&gt; Lebensqualität / Wohlbefinden = Genesungskompetenz</a:t>
            </a:r>
          </a:p>
          <a:p>
            <a:pPr marL="0" indent="0">
              <a:buNone/>
            </a:pPr>
            <a:r>
              <a:rPr lang="de-DE" sz="2400" b="1" dirty="0"/>
              <a:t>Fokus: </a:t>
            </a:r>
            <a:r>
              <a:rPr lang="de-DE" sz="2400" dirty="0"/>
              <a:t>Ressourcen, Empowerment, Resilienz </a:t>
            </a:r>
          </a:p>
          <a:p>
            <a:pPr marL="0" indent="0">
              <a:buNone/>
            </a:pPr>
            <a:r>
              <a:rPr lang="de-DE" sz="2400" b="1" dirty="0"/>
              <a:t>Gestaltungsprinzipien: </a:t>
            </a:r>
            <a:r>
              <a:rPr lang="de-DE" sz="2400" dirty="0"/>
              <a:t>Positive Erfahrung, Beziehung, Lösungsorientiertheit </a:t>
            </a:r>
          </a:p>
          <a:p>
            <a:pPr marL="0" indent="0">
              <a:buNone/>
            </a:pPr>
            <a:r>
              <a:rPr lang="de-DE" sz="2400" dirty="0"/>
              <a:t>&amp; Prozessgestaltung mit Nachhaltigkeit</a:t>
            </a:r>
          </a:p>
          <a:p>
            <a:pPr marL="0" indent="0">
              <a:buNone/>
            </a:pPr>
            <a:r>
              <a:rPr lang="de-DE" sz="2400" b="1" dirty="0"/>
              <a:t>Menschenbild: </a:t>
            </a:r>
            <a:r>
              <a:rPr lang="de-DE" sz="2400" dirty="0"/>
              <a:t>Ganzheitlichkeit, Individualität, Selbstkompetenz</a:t>
            </a:r>
          </a:p>
          <a:p>
            <a:pPr marL="0" indent="0">
              <a:buNone/>
            </a:pPr>
            <a:r>
              <a:rPr lang="de-DE" sz="2400" b="1" dirty="0"/>
              <a:t>Gesundheitsverständnis: </a:t>
            </a:r>
            <a:r>
              <a:rPr lang="de-DE" sz="2400" dirty="0"/>
              <a:t>Selbstregulation, dynamisches Geschehen</a:t>
            </a:r>
          </a:p>
          <a:p>
            <a:pPr marL="0" indent="0">
              <a:buNone/>
            </a:pPr>
            <a:r>
              <a:rPr lang="de-DE" sz="2400" b="1" dirty="0"/>
              <a:t>Handlungskompetenzen: </a:t>
            </a:r>
            <a:r>
              <a:rPr lang="de-DE" sz="2400" dirty="0"/>
              <a:t>A4 Transfer in Alltag, B1/2 Bezugs-/Fachpersonen, C3 Selbstfürsorge, D1 Berufsethik</a:t>
            </a:r>
          </a:p>
          <a:p>
            <a:pPr marL="0" indent="0">
              <a:buNone/>
            </a:pPr>
            <a:endParaRPr lang="de-DE" sz="2400" dirty="0"/>
          </a:p>
          <a:p>
            <a:pPr marL="0" indent="0">
              <a:lnSpc>
                <a:spcPct val="150000"/>
              </a:lnSpc>
              <a:buNone/>
            </a:pPr>
            <a:endParaRPr lang="de-DE" sz="2400" dirty="0"/>
          </a:p>
          <a:p>
            <a:pPr>
              <a:lnSpc>
                <a:spcPct val="150000"/>
              </a:lnSpc>
            </a:pPr>
            <a:endParaRPr lang="de-DE" sz="2400" dirty="0"/>
          </a:p>
          <a:p>
            <a:pPr marL="0" indent="0">
              <a:buNone/>
            </a:pPr>
            <a:endParaRPr lang="de-DE" sz="2400" dirty="0"/>
          </a:p>
        </p:txBody>
      </p:sp>
    </p:spTree>
    <p:extLst>
      <p:ext uri="{BB962C8B-B14F-4D97-AF65-F5344CB8AC3E}">
        <p14:creationId xmlns:p14="http://schemas.microsoft.com/office/powerpoint/2010/main" val="344641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EDBF13D-2101-7A42-ABB6-F96FE7A7C338}"/>
              </a:ext>
            </a:extLst>
          </p:cNvPr>
          <p:cNvPicPr>
            <a:picLocks noChangeAspect="1"/>
          </p:cNvPicPr>
          <p:nvPr/>
        </p:nvPicPr>
        <p:blipFill>
          <a:blip r:embed="rId2"/>
          <a:stretch>
            <a:fillRect/>
          </a:stretch>
        </p:blipFill>
        <p:spPr>
          <a:xfrm>
            <a:off x="-300830" y="-38098"/>
            <a:ext cx="12793660" cy="12911393"/>
          </a:xfrm>
          <a:prstGeom prst="rect">
            <a:avLst/>
          </a:prstGeom>
        </p:spPr>
      </p:pic>
      <p:pic>
        <p:nvPicPr>
          <p:cNvPr id="4" name="Grafik 3">
            <a:extLst>
              <a:ext uri="{FF2B5EF4-FFF2-40B4-BE49-F238E27FC236}">
                <a16:creationId xmlns:a16="http://schemas.microsoft.com/office/drawing/2014/main" id="{8E9A86B4-8533-EF4A-989B-5324F0534463}"/>
              </a:ext>
            </a:extLst>
          </p:cNvPr>
          <p:cNvPicPr>
            <a:picLocks noChangeAspect="1"/>
          </p:cNvPicPr>
          <p:nvPr/>
        </p:nvPicPr>
        <p:blipFill>
          <a:blip r:embed="rId3"/>
          <a:stretch>
            <a:fillRect/>
          </a:stretch>
        </p:blipFill>
        <p:spPr>
          <a:xfrm>
            <a:off x="7546975" y="5198395"/>
            <a:ext cx="4432300" cy="1257300"/>
          </a:xfrm>
          <a:prstGeom prst="rect">
            <a:avLst/>
          </a:prstGeom>
        </p:spPr>
      </p:pic>
      <p:sp>
        <p:nvSpPr>
          <p:cNvPr id="2" name="Titel 1">
            <a:extLst>
              <a:ext uri="{FF2B5EF4-FFF2-40B4-BE49-F238E27FC236}">
                <a16:creationId xmlns:a16="http://schemas.microsoft.com/office/drawing/2014/main" id="{3AA6383E-6A33-8E44-9097-AFE2EDF73941}"/>
              </a:ext>
            </a:extLst>
          </p:cNvPr>
          <p:cNvSpPr>
            <a:spLocks noGrp="1"/>
          </p:cNvSpPr>
          <p:nvPr>
            <p:ph type="ctrTitle"/>
          </p:nvPr>
        </p:nvSpPr>
        <p:spPr>
          <a:xfrm>
            <a:off x="241729" y="2388974"/>
            <a:ext cx="11490902" cy="2526432"/>
          </a:xfrm>
          <a:solidFill>
            <a:schemeClr val="bg1"/>
          </a:solidFill>
        </p:spPr>
        <p:txBody>
          <a:bodyPr>
            <a:normAutofit fontScale="90000"/>
          </a:bodyPr>
          <a:lstStyle/>
          <a:p>
            <a:pPr algn="l"/>
            <a:br>
              <a:rPr lang="de-DE" sz="3200" b="1" dirty="0"/>
            </a:br>
            <a:br>
              <a:rPr lang="de-DE" sz="3200" b="1" dirty="0"/>
            </a:br>
            <a:br>
              <a:rPr lang="de-DE" sz="3200" b="1" dirty="0"/>
            </a:br>
            <a:r>
              <a:rPr lang="de-DE" sz="4400" b="1" dirty="0">
                <a:solidFill>
                  <a:srgbClr val="009193"/>
                </a:solidFill>
              </a:rPr>
              <a:t>Komplementärtherapie Methode Yoga Therapie – </a:t>
            </a:r>
            <a:br>
              <a:rPr lang="de-DE" sz="4400" b="1" dirty="0">
                <a:solidFill>
                  <a:srgbClr val="009193"/>
                </a:solidFill>
              </a:rPr>
            </a:br>
            <a:br>
              <a:rPr lang="de-DE" sz="4400" b="1" dirty="0">
                <a:solidFill>
                  <a:srgbClr val="009193"/>
                </a:solidFill>
              </a:rPr>
            </a:br>
            <a:r>
              <a:rPr lang="de-DE" sz="4400" b="1" dirty="0">
                <a:solidFill>
                  <a:srgbClr val="009193"/>
                </a:solidFill>
              </a:rPr>
              <a:t>(KT Yoga Therapie)</a:t>
            </a:r>
            <a:br>
              <a:rPr lang="de-DE" sz="3200" b="1" dirty="0"/>
            </a:br>
            <a:endParaRPr lang="de-DE" sz="4400" dirty="0"/>
          </a:p>
        </p:txBody>
      </p:sp>
    </p:spTree>
    <p:extLst>
      <p:ext uri="{BB962C8B-B14F-4D97-AF65-F5344CB8AC3E}">
        <p14:creationId xmlns:p14="http://schemas.microsoft.com/office/powerpoint/2010/main" val="337059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a:xfrm>
            <a:off x="4966937" y="822960"/>
            <a:ext cx="7246620" cy="1195386"/>
          </a:xfrm>
        </p:spPr>
        <p:txBody>
          <a:bodyPr>
            <a:normAutofit/>
          </a:bodyPr>
          <a:lstStyle/>
          <a:p>
            <a:r>
              <a:rPr lang="de-DE" b="1" dirty="0">
                <a:solidFill>
                  <a:schemeClr val="tx2"/>
                </a:solidFill>
              </a:rPr>
              <a:t>Herzlich Willkommen</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a:xfrm>
            <a:off x="4966937" y="2086569"/>
            <a:ext cx="6501163" cy="4194370"/>
          </a:xfrm>
        </p:spPr>
        <p:txBody>
          <a:bodyPr anchor="ctr">
            <a:noAutofit/>
          </a:bodyPr>
          <a:lstStyle/>
          <a:p>
            <a:pPr>
              <a:lnSpc>
                <a:spcPct val="150000"/>
              </a:lnSpc>
              <a:spcAft>
                <a:spcPts val="1000"/>
              </a:spcAft>
            </a:pPr>
            <a:r>
              <a:rPr lang="de-DE" sz="2400" dirty="0" err="1"/>
              <a:t>Begrüssung</a:t>
            </a:r>
            <a:endParaRPr lang="de-DE" sz="2400" dirty="0"/>
          </a:p>
          <a:p>
            <a:pPr>
              <a:lnSpc>
                <a:spcPct val="150000"/>
              </a:lnSpc>
              <a:spcBef>
                <a:spcPts val="0"/>
              </a:spcBef>
            </a:pPr>
            <a:r>
              <a:rPr lang="de-DE" sz="2400" dirty="0"/>
              <a:t>Vorstellung meiner Person</a:t>
            </a:r>
          </a:p>
          <a:p>
            <a:pPr>
              <a:lnSpc>
                <a:spcPct val="150000"/>
              </a:lnSpc>
            </a:pPr>
            <a:r>
              <a:rPr lang="de-DE" sz="2400" dirty="0"/>
              <a:t>Fragen in die Runde:</a:t>
            </a:r>
          </a:p>
          <a:p>
            <a:pPr lvl="1">
              <a:buFontTx/>
              <a:buChar char="-"/>
            </a:pPr>
            <a:r>
              <a:rPr lang="de-DE" sz="2000" dirty="0"/>
              <a:t>Wer kennt Yoga?</a:t>
            </a:r>
          </a:p>
          <a:p>
            <a:pPr lvl="1">
              <a:buFontTx/>
              <a:buChar char="-"/>
            </a:pPr>
            <a:r>
              <a:rPr lang="de-DE" sz="2000" dirty="0"/>
              <a:t>Wer kennt </a:t>
            </a:r>
            <a:r>
              <a:rPr lang="de-DE" sz="2000" dirty="0" err="1"/>
              <a:t>Yogatherapie</a:t>
            </a:r>
            <a:r>
              <a:rPr lang="de-DE" sz="2000" dirty="0"/>
              <a:t>? (nicht geschützter Begriff)</a:t>
            </a:r>
          </a:p>
          <a:p>
            <a:pPr lvl="1">
              <a:buFontTx/>
              <a:buChar char="-"/>
            </a:pPr>
            <a:r>
              <a:rPr lang="de-DE" sz="2000" dirty="0"/>
              <a:t>Wer kennt den Beruf </a:t>
            </a:r>
            <a:r>
              <a:rPr lang="de-DE" sz="2000" dirty="0" err="1"/>
              <a:t>Komplementärtherapeut:in</a:t>
            </a:r>
            <a:r>
              <a:rPr lang="de-DE" sz="2000" dirty="0"/>
              <a:t> Methode Yoga Therapie?  (vom Bund und Zusatzversicherungen anerkannt) </a:t>
            </a:r>
          </a:p>
          <a:p>
            <a:r>
              <a:rPr lang="de-DE" sz="2400" dirty="0"/>
              <a:t>KT Yoga Therapie – mein Beruf</a:t>
            </a:r>
          </a:p>
          <a:p>
            <a:pPr marL="0" indent="0">
              <a:buNone/>
            </a:pPr>
            <a:endParaRPr lang="de-DE" sz="2400" dirty="0"/>
          </a:p>
        </p:txBody>
      </p:sp>
    </p:spTree>
    <p:extLst>
      <p:ext uri="{BB962C8B-B14F-4D97-AF65-F5344CB8AC3E}">
        <p14:creationId xmlns:p14="http://schemas.microsoft.com/office/powerpoint/2010/main" val="491733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1316F-DE4A-8BE3-CF01-63CABF6A4226}"/>
              </a:ext>
            </a:extLst>
          </p:cNvPr>
          <p:cNvSpPr>
            <a:spLocks noGrp="1"/>
          </p:cNvSpPr>
          <p:nvPr>
            <p:ph type="title"/>
          </p:nvPr>
        </p:nvSpPr>
        <p:spPr>
          <a:xfrm>
            <a:off x="640080" y="325369"/>
            <a:ext cx="4368602" cy="1956841"/>
          </a:xfrm>
        </p:spPr>
        <p:txBody>
          <a:bodyPr anchor="ctr">
            <a:normAutofit/>
          </a:bodyPr>
          <a:lstStyle/>
          <a:p>
            <a:r>
              <a:rPr lang="en-CH" b="1" dirty="0"/>
              <a:t>Claudia Garati</a:t>
            </a:r>
            <a:br>
              <a:rPr lang="en-CH" b="1" dirty="0"/>
            </a:br>
            <a:r>
              <a:rPr lang="en-CH" sz="2400" b="1" dirty="0"/>
              <a:t>Komplementärtherapeutin</a:t>
            </a:r>
            <a:br>
              <a:rPr lang="en-CH" sz="2400" b="1" dirty="0"/>
            </a:br>
            <a:r>
              <a:rPr lang="en-CH" sz="2400" b="1" dirty="0"/>
              <a:t>Methode Yoga Therapie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859731C-6525-3613-1581-32BC912A3714}"/>
              </a:ext>
            </a:extLst>
          </p:cNvPr>
          <p:cNvSpPr>
            <a:spLocks noGrp="1"/>
          </p:cNvSpPr>
          <p:nvPr>
            <p:ph idx="1"/>
          </p:nvPr>
        </p:nvSpPr>
        <p:spPr>
          <a:xfrm>
            <a:off x="640080" y="2660146"/>
            <a:ext cx="4671622" cy="3533421"/>
          </a:xfrm>
        </p:spPr>
        <p:txBody>
          <a:bodyPr>
            <a:noAutofit/>
          </a:bodyPr>
          <a:lstStyle/>
          <a:p>
            <a:r>
              <a:rPr lang="de-CH" sz="2400" dirty="0"/>
              <a:t>Schweiz:</a:t>
            </a:r>
            <a:br>
              <a:rPr lang="de-CH" sz="2400" dirty="0"/>
            </a:br>
            <a:r>
              <a:rPr lang="de-CH" sz="2000" dirty="0"/>
              <a:t>Januar 2023: Branchenzertifikat Komplementär Therapeutin Methode Yoga Therapie</a:t>
            </a:r>
            <a:br>
              <a:rPr lang="de-CH" sz="2000" dirty="0"/>
            </a:br>
            <a:r>
              <a:rPr lang="de-CH" sz="2000" dirty="0"/>
              <a:t>2019: Zertifizierte Yogalehrerin YCH</a:t>
            </a:r>
          </a:p>
          <a:p>
            <a:r>
              <a:rPr lang="de-CH" sz="2400" dirty="0"/>
              <a:t>International: </a:t>
            </a:r>
            <a:br>
              <a:rPr lang="de-CH" sz="2400" dirty="0"/>
            </a:br>
            <a:r>
              <a:rPr lang="de-CH" sz="2000" dirty="0"/>
              <a:t>Dezember 2006: E-RYT 500hrs and YACEP durch Yoga Alliance</a:t>
            </a:r>
          </a:p>
          <a:p>
            <a:r>
              <a:rPr lang="de-CH" sz="2400" dirty="0"/>
              <a:t>Ausblick</a:t>
            </a:r>
            <a:br>
              <a:rPr lang="de-CH" sz="2400" dirty="0"/>
            </a:br>
            <a:r>
              <a:rPr lang="de-CH" sz="2000" dirty="0"/>
              <a:t>2025: Zertifikationslehrgang: Ganzheitlich-Psychologischer Coach IKP</a:t>
            </a:r>
          </a:p>
        </p:txBody>
      </p:sp>
      <p:pic>
        <p:nvPicPr>
          <p:cNvPr id="5" name="Content Placeholder 4" descr="A person sitting on the floor&#10;&#10;Description automatically generated">
            <a:extLst>
              <a:ext uri="{FF2B5EF4-FFF2-40B4-BE49-F238E27FC236}">
                <a16:creationId xmlns:a16="http://schemas.microsoft.com/office/drawing/2014/main" id="{98C929B9-8124-4D8C-59DB-C911FFA7C0FE}"/>
              </a:ext>
            </a:extLst>
          </p:cNvPr>
          <p:cNvPicPr>
            <a:picLocks noChangeAspect="1"/>
          </p:cNvPicPr>
          <p:nvPr/>
        </p:nvPicPr>
        <p:blipFill>
          <a:blip r:embed="rId2"/>
          <a:srcRect r="1047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9681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1C457-1541-F642-B96B-79D1CE695787}"/>
              </a:ext>
            </a:extLst>
          </p:cNvPr>
          <p:cNvSpPr>
            <a:spLocks noGrp="1"/>
          </p:cNvSpPr>
          <p:nvPr>
            <p:ph type="title"/>
          </p:nvPr>
        </p:nvSpPr>
        <p:spPr/>
        <p:txBody>
          <a:bodyPr>
            <a:normAutofit/>
          </a:bodyPr>
          <a:lstStyle/>
          <a:p>
            <a:r>
              <a:rPr lang="de-DE" sz="4000" b="1" dirty="0"/>
              <a:t>Yoga ist nicht gleich KT Yoga Therapie</a:t>
            </a:r>
          </a:p>
        </p:txBody>
      </p:sp>
      <p:sp>
        <p:nvSpPr>
          <p:cNvPr id="3" name="Inhaltsplatzhalter 2">
            <a:extLst>
              <a:ext uri="{FF2B5EF4-FFF2-40B4-BE49-F238E27FC236}">
                <a16:creationId xmlns:a16="http://schemas.microsoft.com/office/drawing/2014/main" id="{A7AAB213-4312-C84F-B339-A00339AC7457}"/>
              </a:ext>
            </a:extLst>
          </p:cNvPr>
          <p:cNvSpPr>
            <a:spLocks noGrp="1"/>
          </p:cNvSpPr>
          <p:nvPr>
            <p:ph idx="1"/>
          </p:nvPr>
        </p:nvSpPr>
        <p:spPr/>
        <p:txBody>
          <a:bodyPr>
            <a:normAutofit/>
          </a:bodyPr>
          <a:lstStyle/>
          <a:p>
            <a:pPr marL="0" indent="0">
              <a:buNone/>
            </a:pPr>
            <a:endParaRPr lang="de-DE" dirty="0"/>
          </a:p>
        </p:txBody>
      </p:sp>
      <p:graphicFrame>
        <p:nvGraphicFramePr>
          <p:cNvPr id="4" name="Tabelle 3">
            <a:extLst>
              <a:ext uri="{FF2B5EF4-FFF2-40B4-BE49-F238E27FC236}">
                <a16:creationId xmlns:a16="http://schemas.microsoft.com/office/drawing/2014/main" id="{DA5EE8F0-4073-1E02-BD9E-B4CEEB74D110}"/>
              </a:ext>
            </a:extLst>
          </p:cNvPr>
          <p:cNvGraphicFramePr>
            <a:graphicFrameLocks noGrp="1"/>
          </p:cNvGraphicFramePr>
          <p:nvPr>
            <p:extLst>
              <p:ext uri="{D42A27DB-BD31-4B8C-83A1-F6EECF244321}">
                <p14:modId xmlns:p14="http://schemas.microsoft.com/office/powerpoint/2010/main" val="3478968677"/>
              </p:ext>
            </p:extLst>
          </p:nvPr>
        </p:nvGraphicFramePr>
        <p:xfrm>
          <a:off x="953007" y="1825625"/>
          <a:ext cx="10400793" cy="4485640"/>
        </p:xfrm>
        <a:graphic>
          <a:graphicData uri="http://schemas.openxmlformats.org/drawingml/2006/table">
            <a:tbl>
              <a:tblPr firstRow="1" bandRow="1">
                <a:tableStyleId>{7DF18680-E054-41AD-8BC1-D1AEF772440D}</a:tableStyleId>
              </a:tblPr>
              <a:tblGrid>
                <a:gridCol w="3466931">
                  <a:extLst>
                    <a:ext uri="{9D8B030D-6E8A-4147-A177-3AD203B41FA5}">
                      <a16:colId xmlns:a16="http://schemas.microsoft.com/office/drawing/2014/main" val="3813182166"/>
                    </a:ext>
                  </a:extLst>
                </a:gridCol>
                <a:gridCol w="2672840">
                  <a:extLst>
                    <a:ext uri="{9D8B030D-6E8A-4147-A177-3AD203B41FA5}">
                      <a16:colId xmlns:a16="http://schemas.microsoft.com/office/drawing/2014/main" val="1918581159"/>
                    </a:ext>
                  </a:extLst>
                </a:gridCol>
                <a:gridCol w="4261022">
                  <a:extLst>
                    <a:ext uri="{9D8B030D-6E8A-4147-A177-3AD203B41FA5}">
                      <a16:colId xmlns:a16="http://schemas.microsoft.com/office/drawing/2014/main" val="3805914754"/>
                    </a:ext>
                  </a:extLst>
                </a:gridCol>
              </a:tblGrid>
              <a:tr h="370840">
                <a:tc>
                  <a:txBody>
                    <a:bodyPr/>
                    <a:lstStyle/>
                    <a:p>
                      <a:r>
                        <a:rPr lang="de-CH" dirty="0"/>
                        <a:t>Yoga</a:t>
                      </a:r>
                    </a:p>
                  </a:txBody>
                  <a:tcPr/>
                </a:tc>
                <a:tc>
                  <a:txBody>
                    <a:bodyPr/>
                    <a:lstStyle/>
                    <a:p>
                      <a:r>
                        <a:rPr lang="de-CH" dirty="0" err="1"/>
                        <a:t>Yogatherapie</a:t>
                      </a:r>
                      <a:endParaRPr lang="de-CH" dirty="0"/>
                    </a:p>
                  </a:txBody>
                  <a:tcPr/>
                </a:tc>
                <a:tc>
                  <a:txBody>
                    <a:bodyPr/>
                    <a:lstStyle/>
                    <a:p>
                      <a:r>
                        <a:rPr lang="de-CH" dirty="0"/>
                        <a:t>KT Yoga Therapie</a:t>
                      </a:r>
                    </a:p>
                  </a:txBody>
                  <a:tcPr>
                    <a:solidFill>
                      <a:srgbClr val="009193"/>
                    </a:solidFill>
                  </a:tcPr>
                </a:tc>
                <a:extLst>
                  <a:ext uri="{0D108BD9-81ED-4DB2-BD59-A6C34878D82A}">
                    <a16:rowId xmlns:a16="http://schemas.microsoft.com/office/drawing/2014/main" val="2148578301"/>
                  </a:ext>
                </a:extLst>
              </a:tr>
              <a:tr h="370840">
                <a:tc>
                  <a:txBody>
                    <a:bodyPr/>
                    <a:lstStyle/>
                    <a:p>
                      <a:r>
                        <a:rPr lang="de-CH" dirty="0"/>
                        <a:t>Zertifikate durch Yoga Schweiz, Yoga Alliance und </a:t>
                      </a:r>
                      <a:r>
                        <a:rPr lang="de-CH" dirty="0" err="1"/>
                        <a:t>EMFit</a:t>
                      </a:r>
                      <a:r>
                        <a:rPr lang="de-CH" dirty="0"/>
                        <a:t>, </a:t>
                      </a:r>
                      <a:r>
                        <a:rPr lang="de-CH" dirty="0" err="1"/>
                        <a:t>Qualitop</a:t>
                      </a:r>
                      <a:r>
                        <a:rPr lang="de-CH" dirty="0"/>
                        <a:t> oder ASCA registriert für Prävention</a:t>
                      </a:r>
                    </a:p>
                    <a:p>
                      <a:endParaRPr lang="de-CH" dirty="0"/>
                    </a:p>
                  </a:txBody>
                  <a:tcPr/>
                </a:tc>
                <a:tc>
                  <a:txBody>
                    <a:bodyPr/>
                    <a:lstStyle/>
                    <a:p>
                      <a:r>
                        <a:rPr lang="de-CH" dirty="0"/>
                        <a:t>Zertifikate durch diverse Yoga-Schulen</a:t>
                      </a:r>
                    </a:p>
                  </a:txBody>
                  <a:tcPr/>
                </a:tc>
                <a:tc>
                  <a:txBody>
                    <a:bodyPr/>
                    <a:lstStyle/>
                    <a:p>
                      <a:r>
                        <a:rPr lang="de-CH" dirty="0"/>
                        <a:t>Branchenzertifikate durch </a:t>
                      </a:r>
                      <a:r>
                        <a:rPr lang="de-CH" dirty="0" err="1"/>
                        <a:t>OdA</a:t>
                      </a:r>
                      <a:r>
                        <a:rPr lang="de-CH" dirty="0"/>
                        <a:t> KT und nach 2-jähriger Berufspraxis eidg. Diplom</a:t>
                      </a:r>
                    </a:p>
                    <a:p>
                      <a:r>
                        <a:rPr lang="de-CH" dirty="0"/>
                        <a:t>EMR registriert für «Krankheit» und mit Tarif 590 über Krankenkassen abrechenbar</a:t>
                      </a:r>
                      <a:br>
                        <a:rPr lang="de-CH" dirty="0"/>
                      </a:br>
                      <a:endParaRPr lang="de-CH" dirty="0"/>
                    </a:p>
                  </a:txBody>
                  <a:tcPr>
                    <a:solidFill>
                      <a:schemeClr val="accent6">
                        <a:lumMod val="20000"/>
                        <a:lumOff val="80000"/>
                      </a:schemeClr>
                    </a:solidFill>
                  </a:tcPr>
                </a:tc>
                <a:extLst>
                  <a:ext uri="{0D108BD9-81ED-4DB2-BD59-A6C34878D82A}">
                    <a16:rowId xmlns:a16="http://schemas.microsoft.com/office/drawing/2014/main" val="3498823988"/>
                  </a:ext>
                </a:extLst>
              </a:tr>
              <a:tr h="370840">
                <a:tc>
                  <a:txBody>
                    <a:bodyPr/>
                    <a:lstStyle/>
                    <a:p>
                      <a:r>
                        <a:rPr lang="de-CH" dirty="0"/>
                        <a:t>Arbeit mit heterogenen Gruppen oder Privatlektionen</a:t>
                      </a:r>
                    </a:p>
                  </a:txBody>
                  <a:tcPr/>
                </a:tc>
                <a:tc>
                  <a:txBody>
                    <a:bodyPr/>
                    <a:lstStyle/>
                    <a:p>
                      <a:r>
                        <a:rPr lang="de-CH" dirty="0"/>
                        <a:t>Arbeit im Einzelsetting</a:t>
                      </a:r>
                    </a:p>
                  </a:txBody>
                  <a:tcPr/>
                </a:tc>
                <a:tc>
                  <a:txBody>
                    <a:bodyPr/>
                    <a:lstStyle/>
                    <a:p>
                      <a:r>
                        <a:rPr lang="de-CH" dirty="0"/>
                        <a:t>Arbeit in prozessorientierten, therapeutischen, klar strukturierten Behandlungen im Einzel- oder Gruppensetting nach KT-Zielen, Aspekten und Evaluation</a:t>
                      </a:r>
                      <a:br>
                        <a:rPr lang="de-CH" dirty="0"/>
                      </a:br>
                      <a:endParaRPr lang="de-CH" dirty="0"/>
                    </a:p>
                  </a:txBody>
                  <a:tcPr>
                    <a:solidFill>
                      <a:schemeClr val="bg1"/>
                    </a:solidFill>
                  </a:tcPr>
                </a:tc>
                <a:extLst>
                  <a:ext uri="{0D108BD9-81ED-4DB2-BD59-A6C34878D82A}">
                    <a16:rowId xmlns:a16="http://schemas.microsoft.com/office/drawing/2014/main" val="904103338"/>
                  </a:ext>
                </a:extLst>
              </a:tr>
              <a:tr h="370840">
                <a:tc>
                  <a:txBody>
                    <a:bodyPr/>
                    <a:lstStyle/>
                    <a:p>
                      <a:r>
                        <a:rPr lang="de-CH" dirty="0"/>
                        <a:t>Langfristige Kundenbindung (Selbständigkeit, -ermächtigung nicht im Fokus)</a:t>
                      </a:r>
                    </a:p>
                  </a:txBody>
                  <a:tcPr/>
                </a:tc>
                <a:tc>
                  <a:txBody>
                    <a:bodyPr/>
                    <a:lstStyle/>
                    <a:p>
                      <a:r>
                        <a:rPr lang="de-CH" dirty="0"/>
                        <a:t>Fokus auf den Menschen, aber ohne vorgegebene Behandlungsstruktur</a:t>
                      </a:r>
                    </a:p>
                  </a:txBody>
                  <a:tcPr/>
                </a:tc>
                <a:tc>
                  <a:txBody>
                    <a:bodyPr/>
                    <a:lstStyle/>
                    <a:p>
                      <a:r>
                        <a:rPr lang="de-CH" dirty="0"/>
                        <a:t>6-8 Behandlungen nach Anamnese mit Fokus auf Selbständigkeit/Empowerment, Ressourcen, Resilienz, Kohärenz etc.</a:t>
                      </a:r>
                      <a:endParaRPr lang="de-CH" dirty="0">
                        <a:solidFill>
                          <a:srgbClr val="0070C0"/>
                        </a:solidFill>
                      </a:endParaRPr>
                    </a:p>
                  </a:txBody>
                  <a:tcPr>
                    <a:solidFill>
                      <a:schemeClr val="accent6">
                        <a:lumMod val="20000"/>
                        <a:lumOff val="80000"/>
                      </a:schemeClr>
                    </a:solidFill>
                  </a:tcPr>
                </a:tc>
                <a:extLst>
                  <a:ext uri="{0D108BD9-81ED-4DB2-BD59-A6C34878D82A}">
                    <a16:rowId xmlns:a16="http://schemas.microsoft.com/office/drawing/2014/main" val="3978859889"/>
                  </a:ext>
                </a:extLst>
              </a:tr>
            </a:tbl>
          </a:graphicData>
        </a:graphic>
      </p:graphicFrame>
    </p:spTree>
    <p:extLst>
      <p:ext uri="{BB962C8B-B14F-4D97-AF65-F5344CB8AC3E}">
        <p14:creationId xmlns:p14="http://schemas.microsoft.com/office/powerpoint/2010/main" val="422631484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1910</Words>
  <Application>Microsoft Macintosh PowerPoint</Application>
  <PresentationFormat>Widescreen</PresentationFormat>
  <Paragraphs>194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Lucida Sans Unicode</vt:lpstr>
      <vt:lpstr>Office</vt:lpstr>
      <vt:lpstr>   Präsentation Komplementärtherapie Methode Yoga Therapie –  (KT Yoga Therapie)  Dezember 2024 / C. Garati</vt:lpstr>
      <vt:lpstr>Einführung</vt:lpstr>
      <vt:lpstr>Grundsätzliches</vt:lpstr>
      <vt:lpstr>Ziel / Nutzen (ein Beispiel)</vt:lpstr>
      <vt:lpstr>Begriffsauswahl KT Yoga Therapie</vt:lpstr>
      <vt:lpstr>   Komplementärtherapie Methode Yoga Therapie –   (KT Yoga Therapie) </vt:lpstr>
      <vt:lpstr>Herzlich Willkommen</vt:lpstr>
      <vt:lpstr>Claudia Garati Komplementärtherapeutin Methode Yoga Therapie</vt:lpstr>
      <vt:lpstr>Yoga ist nicht gleich KT Yoga Therapie</vt:lpstr>
      <vt:lpstr>Berufsbild KT Yoga Therapie</vt:lpstr>
      <vt:lpstr>Berufsbild KT Yoga Therapie</vt:lpstr>
      <vt:lpstr>Leitbild KT Yoga Therapie</vt:lpstr>
      <vt:lpstr>KT Yoga Therapie ist</vt:lpstr>
      <vt:lpstr>Ziele / Möglichkeiten</vt:lpstr>
      <vt:lpstr>Grenzen </vt:lpstr>
      <vt:lpstr>Mögliche Zielgruppen</vt:lpstr>
      <vt:lpstr>Kompetenzprofil</vt:lpstr>
      <vt:lpstr>Ablauf Therapieprozess</vt:lpstr>
      <vt:lpstr>Therapieprozess im Detail</vt:lpstr>
      <vt:lpstr>Therapieprozess im Detail</vt:lpstr>
      <vt:lpstr>Selbstkompetenz -&gt; Widerstandskraft und Lebensfreude</vt:lpstr>
      <vt:lpstr>UAP / USP (Unsere Einzigartigkeit)</vt:lpstr>
      <vt:lpstr>   KT Yoga Therapie –   Gibt es noch Fragen? </vt:lpstr>
      <vt:lpstr>  Zusätzliche Informationen bzw. spezifische Fachgebiete, wie Krebs, Schwangerschaft, Psychische Probleme, etc. </vt:lpstr>
      <vt:lpstr>Kurzübungen - Eigenerfahrung</vt:lpstr>
      <vt:lpstr>Was ist Vini Yoga?</vt:lpstr>
      <vt:lpstr>Vini Yoga erfahren…</vt:lpstr>
      <vt:lpstr>Was ist Kundalini Yoga?</vt:lpstr>
      <vt:lpstr>KT Yoga Therapie bei Krebs</vt:lpstr>
      <vt:lpstr>Kostenpunkt / Zusatzversicherung</vt:lpstr>
      <vt:lpstr>Material zum Abgeben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Kommunikationskonzept Yoga KT Schweiz Juli 2020</dc:title>
  <dc:creator>chantal häberli</dc:creator>
  <cp:lastModifiedBy>Claudia Garati</cp:lastModifiedBy>
  <cp:revision>77</cp:revision>
  <cp:lastPrinted>2024-05-31T12:35:50Z</cp:lastPrinted>
  <dcterms:created xsi:type="dcterms:W3CDTF">2020-07-01T20:47:30Z</dcterms:created>
  <dcterms:modified xsi:type="dcterms:W3CDTF">2025-01-10T15:58:37Z</dcterms:modified>
</cp:coreProperties>
</file>